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685" r:id="rId2"/>
  </p:sldMasterIdLst>
  <p:notesMasterIdLst>
    <p:notesMasterId r:id="rId73"/>
  </p:notesMasterIdLst>
  <p:sldIdLst>
    <p:sldId id="437" r:id="rId3"/>
    <p:sldId id="439" r:id="rId4"/>
    <p:sldId id="516" r:id="rId5"/>
    <p:sldId id="517" r:id="rId6"/>
    <p:sldId id="512" r:id="rId7"/>
    <p:sldId id="438" r:id="rId8"/>
    <p:sldId id="519" r:id="rId9"/>
    <p:sldId id="520" r:id="rId10"/>
    <p:sldId id="521" r:id="rId11"/>
    <p:sldId id="440" r:id="rId12"/>
    <p:sldId id="447" r:id="rId13"/>
    <p:sldId id="449" r:id="rId14"/>
    <p:sldId id="450" r:id="rId15"/>
    <p:sldId id="507" r:id="rId16"/>
    <p:sldId id="463" r:id="rId17"/>
    <p:sldId id="476" r:id="rId18"/>
    <p:sldId id="481" r:id="rId19"/>
    <p:sldId id="508" r:id="rId20"/>
    <p:sldId id="483" r:id="rId21"/>
    <p:sldId id="484" r:id="rId22"/>
    <p:sldId id="485" r:id="rId23"/>
    <p:sldId id="486" r:id="rId24"/>
    <p:sldId id="487" r:id="rId25"/>
    <p:sldId id="525" r:id="rId26"/>
    <p:sldId id="510" r:id="rId27"/>
    <p:sldId id="493" r:id="rId28"/>
    <p:sldId id="494" r:id="rId29"/>
    <p:sldId id="495" r:id="rId30"/>
    <p:sldId id="498" r:id="rId31"/>
    <p:sldId id="499" r:id="rId32"/>
    <p:sldId id="501" r:id="rId33"/>
    <p:sldId id="506" r:id="rId34"/>
    <p:sldId id="451" r:id="rId35"/>
    <p:sldId id="452" r:id="rId36"/>
    <p:sldId id="477" r:id="rId37"/>
    <p:sldId id="478" r:id="rId38"/>
    <p:sldId id="479" r:id="rId39"/>
    <p:sldId id="480" r:id="rId40"/>
    <p:sldId id="511" r:id="rId41"/>
    <p:sldId id="453" r:id="rId42"/>
    <p:sldId id="455" r:id="rId43"/>
    <p:sldId id="457" r:id="rId44"/>
    <p:sldId id="514" r:id="rId45"/>
    <p:sldId id="456" r:id="rId46"/>
    <p:sldId id="515" r:id="rId47"/>
    <p:sldId id="464" r:id="rId48"/>
    <p:sldId id="465" r:id="rId49"/>
    <p:sldId id="466" r:id="rId50"/>
    <p:sldId id="467" r:id="rId51"/>
    <p:sldId id="468" r:id="rId52"/>
    <p:sldId id="513" r:id="rId53"/>
    <p:sldId id="522" r:id="rId54"/>
    <p:sldId id="441" r:id="rId55"/>
    <p:sldId id="442" r:id="rId56"/>
    <p:sldId id="443" r:id="rId57"/>
    <p:sldId id="444" r:id="rId58"/>
    <p:sldId id="445" r:id="rId59"/>
    <p:sldId id="446" r:id="rId60"/>
    <p:sldId id="459" r:id="rId61"/>
    <p:sldId id="460" r:id="rId62"/>
    <p:sldId id="461" r:id="rId63"/>
    <p:sldId id="469" r:id="rId64"/>
    <p:sldId id="470" r:id="rId65"/>
    <p:sldId id="523" r:id="rId66"/>
    <p:sldId id="472" r:id="rId67"/>
    <p:sldId id="474" r:id="rId68"/>
    <p:sldId id="475" r:id="rId69"/>
    <p:sldId id="524" r:id="rId70"/>
    <p:sldId id="471" r:id="rId71"/>
    <p:sldId id="343"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25" autoAdjust="0"/>
  </p:normalViewPr>
  <p:slideViewPr>
    <p:cSldViewPr snapToGrid="0" snapToObjects="1">
      <p:cViewPr varScale="1">
        <p:scale>
          <a:sx n="84" d="100"/>
          <a:sy n="84" d="100"/>
        </p:scale>
        <p:origin x="-179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765C14-AB40-F042-B32B-D1D2D278AC25}" type="datetimeFigureOut">
              <a:rPr lang="en-US" smtClean="0"/>
              <a:t>9/9/14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26381D-D8CE-1540-8682-86853DC2F740}" type="slidenum">
              <a:rPr lang="en-US" smtClean="0"/>
              <a:t>‹#›</a:t>
            </a:fld>
            <a:endParaRPr lang="en-US"/>
          </a:p>
        </p:txBody>
      </p:sp>
    </p:spTree>
    <p:extLst>
      <p:ext uri="{BB962C8B-B14F-4D97-AF65-F5344CB8AC3E}">
        <p14:creationId xmlns:p14="http://schemas.microsoft.com/office/powerpoint/2010/main" val="990992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Herbert_A._Simon" TargetMode="External"/><Relationship Id="rId4" Type="http://schemas.openxmlformats.org/officeDocument/2006/relationships/hyperlink" Target="http://en.wikipedia.org/wiki/International_Standard_Book_Number" TargetMode="External"/><Relationship Id="rId5" Type="http://schemas.openxmlformats.org/officeDocument/2006/relationships/hyperlink" Target="http://en.wikipedia.org/wiki/Special:BookSources/0-8018-1135-X"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www.youtube.com/watch?v=Ahg6qcgoay4"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blog.crazyegg.com/2012/11/08/lessons-eye-tracking-studie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www.csc.ncsu.edu/faculty/healey/P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cdn.attackofthecute.com</a:t>
            </a:r>
            <a:r>
              <a:rPr lang="en-US" dirty="0" smtClean="0"/>
              <a:t>/December-22-2011-23-48-46-amelieandthemacbookbyameliecatd4didn6.jpeg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a:t>
            </a:fld>
            <a:endParaRPr lang="en-US"/>
          </a:p>
        </p:txBody>
      </p:sp>
    </p:spTree>
    <p:extLst>
      <p:ext uri="{BB962C8B-B14F-4D97-AF65-F5344CB8AC3E}">
        <p14:creationId xmlns:p14="http://schemas.microsoft.com/office/powerpoint/2010/main" val="432544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Tactile:</a:t>
            </a:r>
            <a:r>
              <a:rPr lang="en-US" baseline="0" dirty="0" smtClean="0"/>
              <a:t> touch; </a:t>
            </a:r>
            <a:r>
              <a:rPr lang="en-US" baseline="0" dirty="0" err="1" smtClean="0"/>
              <a:t>haptic:force</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33</a:t>
            </a:fld>
            <a:endParaRPr lang="en-US"/>
          </a:p>
        </p:txBody>
      </p:sp>
    </p:spTree>
    <p:extLst>
      <p:ext uri="{BB962C8B-B14F-4D97-AF65-F5344CB8AC3E}">
        <p14:creationId xmlns:p14="http://schemas.microsoft.com/office/powerpoint/2010/main" val="363395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3" tooltip="Herbert A. Simon"/>
              </a:rPr>
              <a:t>Simon, H. A.</a:t>
            </a:r>
            <a:r>
              <a:rPr lang="en-US" sz="1200" b="0" i="0" kern="1200" dirty="0" smtClean="0">
                <a:solidFill>
                  <a:schemeClr val="tx1"/>
                </a:solidFill>
                <a:effectLst/>
                <a:latin typeface="+mn-lt"/>
                <a:ea typeface="+mn-ea"/>
                <a:cs typeface="+mn-cs"/>
              </a:rPr>
              <a:t> (1971), "Designing Organizations for an Information-Rich World", in Martin Greenberger, </a:t>
            </a:r>
            <a:r>
              <a:rPr lang="en-US" sz="1200" b="0" i="1" kern="1200" dirty="0" smtClean="0">
                <a:solidFill>
                  <a:schemeClr val="tx1"/>
                </a:solidFill>
                <a:effectLst/>
                <a:latin typeface="+mn-lt"/>
                <a:ea typeface="+mn-ea"/>
                <a:cs typeface="+mn-cs"/>
              </a:rPr>
              <a:t>Computers, Communication, and the Public Interest</a:t>
            </a:r>
            <a:r>
              <a:rPr lang="en-US" sz="1200" b="0" i="0" kern="1200" dirty="0" smtClean="0">
                <a:solidFill>
                  <a:schemeClr val="tx1"/>
                </a:solidFill>
                <a:effectLst/>
                <a:latin typeface="+mn-lt"/>
                <a:ea typeface="+mn-ea"/>
                <a:cs typeface="+mn-cs"/>
              </a:rPr>
              <a:t>, Baltimore, MD: The Johns Hopkins Press, </a:t>
            </a:r>
            <a:r>
              <a:rPr lang="en-US" sz="1200" b="0" i="0" u="none" strike="noStrike" kern="1200" dirty="0" smtClean="0">
                <a:solidFill>
                  <a:schemeClr val="tx1"/>
                </a:solidFill>
                <a:effectLst/>
                <a:latin typeface="+mn-lt"/>
                <a:ea typeface="+mn-ea"/>
                <a:cs typeface="+mn-cs"/>
                <a:hlinkClick r:id="rId4" tooltip="International Standard Book Number"/>
              </a:rPr>
              <a:t>ISBN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tooltip="Special:BookSources/0-8018-1135-X"/>
              </a:rPr>
              <a:t>0-8018-1135-X</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8E8576D-C77D-4B83-8DC1-BD4270FF1494}" type="slidenum">
              <a:rPr lang="en-US" smtClean="0"/>
              <a:t>36</a:t>
            </a:fld>
            <a:endParaRPr lang="en-US"/>
          </a:p>
        </p:txBody>
      </p:sp>
    </p:spTree>
    <p:extLst>
      <p:ext uri="{BB962C8B-B14F-4D97-AF65-F5344CB8AC3E}">
        <p14:creationId xmlns:p14="http://schemas.microsoft.com/office/powerpoint/2010/main" val="418531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http://www.youtube.com/watch?v=Ahg6qcgoay4</a:t>
            </a:r>
            <a:endParaRPr lang="en-US" dirty="0"/>
          </a:p>
        </p:txBody>
      </p:sp>
      <p:sp>
        <p:nvSpPr>
          <p:cNvPr id="4" name="Slide Number Placeholder 3"/>
          <p:cNvSpPr>
            <a:spLocks noGrp="1"/>
          </p:cNvSpPr>
          <p:nvPr>
            <p:ph type="sldNum" sz="quarter" idx="10"/>
          </p:nvPr>
        </p:nvSpPr>
        <p:spPr/>
        <p:txBody>
          <a:bodyPr/>
          <a:lstStyle/>
          <a:p>
            <a:fld id="{E8E8576D-C77D-4B83-8DC1-BD4270FF1494}" type="slidenum">
              <a:rPr lang="en-US" smtClean="0"/>
              <a:t>37</a:t>
            </a:fld>
            <a:endParaRPr lang="en-US"/>
          </a:p>
        </p:txBody>
      </p:sp>
    </p:spTree>
    <p:extLst>
      <p:ext uri="{BB962C8B-B14F-4D97-AF65-F5344CB8AC3E}">
        <p14:creationId xmlns:p14="http://schemas.microsoft.com/office/powerpoint/2010/main" val="373105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Satisfy +</a:t>
            </a:r>
            <a:r>
              <a:rPr lang="en-US" baseline="0" dirty="0" smtClean="0"/>
              <a:t> suffice</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39</a:t>
            </a:fld>
            <a:endParaRPr lang="en-US"/>
          </a:p>
        </p:txBody>
      </p:sp>
    </p:spTree>
    <p:extLst>
      <p:ext uri="{BB962C8B-B14F-4D97-AF65-F5344CB8AC3E}">
        <p14:creationId xmlns:p14="http://schemas.microsoft.com/office/powerpoint/2010/main" val="376794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HelveticaNeueLT Com 25 UltLt" pitchFamily="34" charset="0"/>
              </a:rPr>
              <a:t>Card, Moran, and Newell, </a:t>
            </a:r>
            <a:r>
              <a:rPr lang="en-US" sz="1200" i="1" dirty="0" smtClean="0">
                <a:latin typeface="HelveticaNeueLT Com 25 UltLt" pitchFamily="34" charset="0"/>
              </a:rPr>
              <a:t>The Psychology of Human-Computer Interaction</a:t>
            </a:r>
            <a:r>
              <a:rPr lang="en-US" sz="1200" dirty="0" smtClean="0">
                <a:latin typeface="HelveticaNeueLT Com 25 UltLt" pitchFamily="34" charset="0"/>
              </a:rPr>
              <a:t>, p. 26</a:t>
            </a:r>
          </a:p>
          <a:p>
            <a:endParaRPr lang="en-US" dirty="0"/>
          </a:p>
        </p:txBody>
      </p:sp>
      <p:sp>
        <p:nvSpPr>
          <p:cNvPr id="4" name="Slide Number Placeholder 3"/>
          <p:cNvSpPr>
            <a:spLocks noGrp="1"/>
          </p:cNvSpPr>
          <p:nvPr>
            <p:ph type="sldNum" sz="quarter" idx="10"/>
          </p:nvPr>
        </p:nvSpPr>
        <p:spPr/>
        <p:txBody>
          <a:bodyPr/>
          <a:lstStyle/>
          <a:p>
            <a:fld id="{E8E8576D-C77D-4B83-8DC1-BD4270FF1494}" type="slidenum">
              <a:rPr lang="en-US" smtClean="0"/>
              <a:t>41</a:t>
            </a:fld>
            <a:endParaRPr lang="en-US"/>
          </a:p>
        </p:txBody>
      </p:sp>
    </p:spTree>
    <p:extLst>
      <p:ext uri="{BB962C8B-B14F-4D97-AF65-F5344CB8AC3E}">
        <p14:creationId xmlns:p14="http://schemas.microsoft.com/office/powerpoint/2010/main" val="1658095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/wiki/Keystroke-</a:t>
            </a:r>
            <a:r>
              <a:rPr lang="en-US" dirty="0" err="1" smtClean="0"/>
              <a:t>level_model</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49</a:t>
            </a:fld>
            <a:endParaRPr lang="en-US"/>
          </a:p>
        </p:txBody>
      </p:sp>
    </p:spTree>
    <p:extLst>
      <p:ext uri="{BB962C8B-B14F-4D97-AF65-F5344CB8AC3E}">
        <p14:creationId xmlns:p14="http://schemas.microsoft.com/office/powerpoint/2010/main" val="1643169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Demographic: people writing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53</a:t>
            </a:fld>
            <a:endParaRPr lang="en-US"/>
          </a:p>
        </p:txBody>
      </p:sp>
    </p:spTree>
    <p:extLst>
      <p:ext uri="{BB962C8B-B14F-4D97-AF65-F5344CB8AC3E}">
        <p14:creationId xmlns:p14="http://schemas.microsoft.com/office/powerpoint/2010/main" val="450687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 gender,</a:t>
            </a:r>
            <a:r>
              <a:rPr lang="en-US" baseline="0" dirty="0" smtClean="0"/>
              <a:t> handedness, </a:t>
            </a:r>
          </a:p>
          <a:p>
            <a:endParaRPr lang="en-US" baseline="0" dirty="0" smtClean="0"/>
          </a:p>
          <a:p>
            <a:r>
              <a:rPr lang="en-US" baseline="0" dirty="0" smtClean="0"/>
              <a:t>Image: https://</a:t>
            </a:r>
            <a:r>
              <a:rPr lang="en-US" baseline="0" dirty="0" err="1" smtClean="0"/>
              <a:t>twitter.com</a:t>
            </a:r>
            <a:r>
              <a:rPr lang="en-US" baseline="0" dirty="0" smtClean="0"/>
              <a:t>/</a:t>
            </a:r>
            <a:r>
              <a:rPr lang="en-US" baseline="0" dirty="0" err="1" smtClean="0"/>
              <a:t>rstevens</a:t>
            </a:r>
            <a:r>
              <a:rPr lang="en-US" baseline="0" dirty="0" smtClean="0"/>
              <a:t>/status/509410771319934976</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54</a:t>
            </a:fld>
            <a:endParaRPr lang="en-US"/>
          </a:p>
        </p:txBody>
      </p:sp>
    </p:spTree>
    <p:extLst>
      <p:ext uri="{BB962C8B-B14F-4D97-AF65-F5344CB8AC3E}">
        <p14:creationId xmlns:p14="http://schemas.microsoft.com/office/powerpoint/2010/main" val="103698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7BEA4-E040-FB42-8B4D-BE292873EFDC}" type="slidenum">
              <a:rPr lang="en-US"/>
              <a:pPr/>
              <a:t>55</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en-US" dirty="0" smtClean="0"/>
              <a:t>Additional: vision abilities, motor abilities,</a:t>
            </a:r>
            <a:r>
              <a:rPr lang="en-US" baseline="0" dirty="0" smtClean="0"/>
              <a:t> past experiences, language,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7BEA4-E040-FB42-8B4D-BE292873EFDC}" type="slidenum">
              <a:rPr lang="en-US"/>
              <a:pPr/>
              <a:t>56</a:t>
            </a:fld>
            <a:endParaRPr lang="en-US"/>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en-US" dirty="0" smtClean="0"/>
              <a:t>Additional: vision abilities, motor abilities,</a:t>
            </a:r>
            <a:r>
              <a:rPr lang="en-US" baseline="0" dirty="0" smtClean="0"/>
              <a:t> past experiences, language,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give</a:t>
            </a:r>
            <a:r>
              <a:rPr lang="en-US" baseline="0" dirty="0" smtClean="0"/>
              <a:t> feedback later too</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2</a:t>
            </a:fld>
            <a:endParaRPr lang="en-US"/>
          </a:p>
        </p:txBody>
      </p:sp>
    </p:spTree>
    <p:extLst>
      <p:ext uri="{BB962C8B-B14F-4D97-AF65-F5344CB8AC3E}">
        <p14:creationId xmlns:p14="http://schemas.microsoft.com/office/powerpoint/2010/main" val="430217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device, environment, people around, movement</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60</a:t>
            </a:fld>
            <a:endParaRPr lang="en-US"/>
          </a:p>
        </p:txBody>
      </p:sp>
    </p:spTree>
    <p:extLst>
      <p:ext uri="{BB962C8B-B14F-4D97-AF65-F5344CB8AC3E}">
        <p14:creationId xmlns:p14="http://schemas.microsoft.com/office/powerpoint/2010/main" val="1669978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041C43-7890-5B4F-A6AB-F30C2446E652}" type="slidenum">
              <a:rPr lang="en-US"/>
              <a:pPr/>
              <a:t>66</a:t>
            </a:fld>
            <a:endParaRPr lang="en-US"/>
          </a:p>
        </p:txBody>
      </p:sp>
      <p:sp>
        <p:nvSpPr>
          <p:cNvPr id="7014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14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how users see the world</a:t>
            </a:r>
          </a:p>
          <a:p>
            <a:r>
              <a:rPr lang="en-US" dirty="0" smtClean="0"/>
              <a:t>Identify problems</a:t>
            </a:r>
            <a:r>
              <a:rPr lang="en-US" baseline="0" dirty="0" smtClean="0"/>
              <a:t> and fix them (without disrupting workflow)</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68</a:t>
            </a:fld>
            <a:endParaRPr lang="en-US"/>
          </a:p>
        </p:txBody>
      </p:sp>
    </p:spTree>
    <p:extLst>
      <p:ext uri="{BB962C8B-B14F-4D97-AF65-F5344CB8AC3E}">
        <p14:creationId xmlns:p14="http://schemas.microsoft.com/office/powerpoint/2010/main" val="95273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10</a:t>
            </a:fld>
            <a:endParaRPr lang="en-US"/>
          </a:p>
        </p:txBody>
      </p:sp>
    </p:spTree>
    <p:extLst>
      <p:ext uri="{BB962C8B-B14F-4D97-AF65-F5344CB8AC3E}">
        <p14:creationId xmlns:p14="http://schemas.microsoft.com/office/powerpoint/2010/main" val="991714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Reddit.com</a:t>
            </a:r>
            <a:r>
              <a:rPr lang="en-US" dirty="0" smtClean="0"/>
              <a:t>/r/</a:t>
            </a:r>
            <a:r>
              <a:rPr lang="en-US" dirty="0" err="1" smtClean="0"/>
              <a:t>thereifixedit</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11</a:t>
            </a:fld>
            <a:endParaRPr lang="en-US"/>
          </a:p>
        </p:txBody>
      </p:sp>
    </p:spTree>
    <p:extLst>
      <p:ext uri="{BB962C8B-B14F-4D97-AF65-F5344CB8AC3E}">
        <p14:creationId xmlns:p14="http://schemas.microsoft.com/office/powerpoint/2010/main" val="177518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Tactile:</a:t>
            </a:r>
            <a:r>
              <a:rPr lang="en-US" baseline="0" dirty="0" smtClean="0"/>
              <a:t> touch; </a:t>
            </a:r>
            <a:r>
              <a:rPr lang="en-US" baseline="0" dirty="0" err="1" smtClean="0"/>
              <a:t>haptic:force</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13</a:t>
            </a:fld>
            <a:endParaRPr lang="en-US"/>
          </a:p>
        </p:txBody>
      </p:sp>
    </p:spTree>
    <p:extLst>
      <p:ext uri="{BB962C8B-B14F-4D97-AF65-F5344CB8AC3E}">
        <p14:creationId xmlns:p14="http://schemas.microsoft.com/office/powerpoint/2010/main" val="3633956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http://blog.crazyegg.com/2012/11/08/lessons-eye-tracking-studies/</a:t>
            </a:r>
            <a:endParaRPr lang="en-US" dirty="0"/>
          </a:p>
        </p:txBody>
      </p:sp>
      <p:sp>
        <p:nvSpPr>
          <p:cNvPr id="4" name="Slide Number Placeholder 3"/>
          <p:cNvSpPr>
            <a:spLocks noGrp="1"/>
          </p:cNvSpPr>
          <p:nvPr>
            <p:ph type="sldNum" sz="quarter" idx="10"/>
          </p:nvPr>
        </p:nvSpPr>
        <p:spPr/>
        <p:txBody>
          <a:bodyPr/>
          <a:lstStyle/>
          <a:p>
            <a:fld id="{E8E8576D-C77D-4B83-8DC1-BD4270FF1494}" type="slidenum">
              <a:rPr lang="en-US" smtClean="0"/>
              <a:t>16</a:t>
            </a:fld>
            <a:endParaRPr lang="en-US"/>
          </a:p>
        </p:txBody>
      </p:sp>
    </p:spTree>
    <p:extLst>
      <p:ext uri="{BB962C8B-B14F-4D97-AF65-F5344CB8AC3E}">
        <p14:creationId xmlns:p14="http://schemas.microsoft.com/office/powerpoint/2010/main" val="97897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Typically, tasks that can be performed on large multi-element displays in less than 200 to 250 milliseconds (</a:t>
            </a:r>
            <a:r>
              <a:rPr lang="en-US" sz="1200" b="0" i="0" kern="1200" dirty="0" err="1" smtClean="0">
                <a:solidFill>
                  <a:schemeClr val="tx1"/>
                </a:solidFill>
                <a:effectLst/>
                <a:latin typeface="+mn-lt"/>
                <a:ea typeface="+mn-ea"/>
                <a:cs typeface="+mn-cs"/>
              </a:rPr>
              <a:t>msec</a:t>
            </a:r>
            <a:r>
              <a:rPr lang="en-US" sz="1200" b="0" i="0" kern="1200" dirty="0" smtClean="0">
                <a:solidFill>
                  <a:schemeClr val="tx1"/>
                </a:solidFill>
                <a:effectLst/>
                <a:latin typeface="+mn-lt"/>
                <a:ea typeface="+mn-ea"/>
                <a:cs typeface="+mn-cs"/>
              </a:rPr>
              <a:t>) are considered </a:t>
            </a:r>
            <a:r>
              <a:rPr lang="en-US" sz="1200" b="0" i="0" kern="1200" dirty="0" err="1" smtClean="0">
                <a:solidFill>
                  <a:schemeClr val="tx1"/>
                </a:solidFill>
                <a:effectLst/>
                <a:latin typeface="+mn-lt"/>
                <a:ea typeface="+mn-ea"/>
                <a:cs typeface="+mn-cs"/>
              </a:rPr>
              <a:t>preattentive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Eye movements take at least 200 </a:t>
            </a:r>
            <a:r>
              <a:rPr lang="en-US" sz="1200" b="0" i="0" kern="1200" dirty="0" err="1" smtClean="0">
                <a:solidFill>
                  <a:schemeClr val="tx1"/>
                </a:solidFill>
                <a:effectLst/>
                <a:latin typeface="+mn-lt"/>
                <a:ea typeface="+mn-ea"/>
                <a:cs typeface="+mn-cs"/>
              </a:rPr>
              <a:t>msec</a:t>
            </a:r>
            <a:r>
              <a:rPr lang="en-US" sz="1200" b="0" i="0" kern="1200" dirty="0" smtClean="0">
                <a:solidFill>
                  <a:schemeClr val="tx1"/>
                </a:solidFill>
                <a:effectLst/>
                <a:latin typeface="+mn-lt"/>
                <a:ea typeface="+mn-ea"/>
                <a:cs typeface="+mn-cs"/>
              </a:rPr>
              <a:t> to initiate, and random locations of the elements in the display ensure that attention cannot be </a:t>
            </a:r>
            <a:r>
              <a:rPr lang="en-US" sz="1200" b="0" i="0" kern="1200" dirty="0" err="1" smtClean="0">
                <a:solidFill>
                  <a:schemeClr val="tx1"/>
                </a:solidFill>
                <a:effectLst/>
                <a:latin typeface="+mn-lt"/>
                <a:ea typeface="+mn-ea"/>
                <a:cs typeface="+mn-cs"/>
              </a:rPr>
              <a:t>prefocused</a:t>
            </a:r>
            <a:r>
              <a:rPr lang="en-US" sz="1200" b="0" i="0" kern="1200" dirty="0" smtClean="0">
                <a:solidFill>
                  <a:schemeClr val="tx1"/>
                </a:solidFill>
                <a:effectLst/>
                <a:latin typeface="+mn-lt"/>
                <a:ea typeface="+mn-ea"/>
                <a:cs typeface="+mn-cs"/>
              </a:rPr>
              <a:t> on any particular location, yet viewers report that these tasks can be completed with very little effort.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suggests that certain information in the display is processed in parallel by the low-level visual system.</a:t>
            </a:r>
            <a:endParaRPr lang="en-US" dirty="0"/>
          </a:p>
        </p:txBody>
      </p:sp>
      <p:sp>
        <p:nvSpPr>
          <p:cNvPr id="4" name="Slide Number Placeholder 3"/>
          <p:cNvSpPr>
            <a:spLocks noGrp="1"/>
          </p:cNvSpPr>
          <p:nvPr>
            <p:ph type="sldNum" sz="quarter" idx="10"/>
          </p:nvPr>
        </p:nvSpPr>
        <p:spPr/>
        <p:txBody>
          <a:bodyPr/>
          <a:lstStyle/>
          <a:p>
            <a:fld id="{0BE02E23-CB78-4CD6-8FD0-C21CFC6C3221}"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31523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before, a viewer can rapidly and accurately determine whether the target is present or absent. Here, the visual system identifies the target through a difference in curvature (or form).</a:t>
            </a:r>
            <a:endParaRPr lang="en-US" dirty="0"/>
          </a:p>
        </p:txBody>
      </p:sp>
      <p:sp>
        <p:nvSpPr>
          <p:cNvPr id="4" name="Slide Number Placeholder 3"/>
          <p:cNvSpPr>
            <a:spLocks noGrp="1"/>
          </p:cNvSpPr>
          <p:nvPr>
            <p:ph type="sldNum" sz="quarter" idx="10"/>
          </p:nvPr>
        </p:nvSpPr>
        <p:spPr/>
        <p:txBody>
          <a:bodyPr/>
          <a:lstStyle/>
          <a:p>
            <a:fld id="{0BE02E23-CB78-4CD6-8FD0-C21CFC6C3221}"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26682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target made up of a combination of non-unique features (a </a:t>
            </a:r>
            <a:r>
              <a:rPr lang="en-US" sz="1200" b="0" i="1" kern="1200" dirty="0" smtClean="0">
                <a:solidFill>
                  <a:schemeClr val="tx1"/>
                </a:solidFill>
                <a:effectLst/>
                <a:latin typeface="+mn-lt"/>
                <a:ea typeface="+mn-ea"/>
                <a:cs typeface="+mn-cs"/>
              </a:rPr>
              <a:t>conjunction</a:t>
            </a:r>
            <a:r>
              <a:rPr lang="en-US" sz="1200" b="0" i="0" kern="1200" dirty="0" smtClean="0">
                <a:solidFill>
                  <a:schemeClr val="tx1"/>
                </a:solidFill>
                <a:effectLst/>
                <a:latin typeface="+mn-lt"/>
                <a:ea typeface="+mn-ea"/>
                <a:cs typeface="+mn-cs"/>
              </a:rPr>
              <a:t> target) normally cannot be detected </a:t>
            </a:r>
            <a:r>
              <a:rPr lang="en-US" sz="1200" b="0" i="0" kern="1200" dirty="0" err="1" smtClean="0">
                <a:solidFill>
                  <a:schemeClr val="tx1"/>
                </a:solidFill>
                <a:effectLst/>
                <a:latin typeface="+mn-lt"/>
                <a:ea typeface="+mn-ea"/>
                <a:cs typeface="+mn-cs"/>
              </a:rPr>
              <a:t>preattentively</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3"/>
              </a:rPr>
              <a:t>Fig. 3</a:t>
            </a:r>
            <a:r>
              <a:rPr lang="en-US" sz="1200" b="0" i="0" kern="1200" dirty="0" smtClean="0">
                <a:solidFill>
                  <a:schemeClr val="tx1"/>
                </a:solidFill>
                <a:effectLst/>
                <a:latin typeface="+mn-lt"/>
                <a:ea typeface="+mn-ea"/>
                <a:cs typeface="+mn-cs"/>
              </a:rPr>
              <a:t> shows an example of conjunction search. The red circle target is made up of two features: red and circular. One of these features is present in each of the distractor objects (red squares and blue circles). This means the visual system has no unique visual property to search for when trying to locate the target. </a:t>
            </a:r>
            <a:endParaRPr lang="en-US" dirty="0"/>
          </a:p>
        </p:txBody>
      </p:sp>
      <p:sp>
        <p:nvSpPr>
          <p:cNvPr id="4" name="Slide Number Placeholder 3"/>
          <p:cNvSpPr>
            <a:spLocks noGrp="1"/>
          </p:cNvSpPr>
          <p:nvPr>
            <p:ph type="sldNum" sz="quarter" idx="10"/>
          </p:nvPr>
        </p:nvSpPr>
        <p:spPr/>
        <p:txBody>
          <a:bodyPr/>
          <a:lstStyle/>
          <a:p>
            <a:fld id="{0BE02E23-CB78-4CD6-8FD0-C21CFC6C322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032901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5584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4890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1040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9/9/14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9/9/14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cxnSp>
        <p:nvCxnSpPr>
          <p:cNvPr id="10" name="Straight Connector 9"/>
          <p:cNvCxnSpPr/>
          <p:nvPr userDrawn="1"/>
        </p:nvCxnSpPr>
        <p:spPr>
          <a:xfrm>
            <a:off x="457200" y="877455"/>
            <a:ext cx="868680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7940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9/9/14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cxnSp>
        <p:nvCxnSpPr>
          <p:cNvPr id="6" name="Straight Connector 5"/>
          <p:cNvCxnSpPr/>
          <p:nvPr userDrawn="1"/>
        </p:nvCxnSpPr>
        <p:spPr>
          <a:xfrm>
            <a:off x="457200" y="877455"/>
            <a:ext cx="868680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6067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6" name="Straight Connector 5"/>
          <p:cNvCxnSpPr/>
          <p:nvPr userDrawn="1"/>
        </p:nvCxnSpPr>
        <p:spPr>
          <a:xfrm>
            <a:off x="457200" y="888404"/>
            <a:ext cx="868680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614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09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56313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5" name="Straight Connector 4"/>
          <p:cNvCxnSpPr/>
          <p:nvPr userDrawn="1"/>
        </p:nvCxnSpPr>
        <p:spPr>
          <a:xfrm>
            <a:off x="457200" y="877455"/>
            <a:ext cx="868680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09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9" name="Straight Connector 8"/>
          <p:cNvCxnSpPr/>
          <p:nvPr userDrawn="1"/>
        </p:nvCxnSpPr>
        <p:spPr>
          <a:xfrm>
            <a:off x="457200" y="877455"/>
            <a:ext cx="868680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403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cxnSp>
        <p:nvCxnSpPr>
          <p:cNvPr id="4" name="Straight Connector 3"/>
          <p:cNvCxnSpPr/>
          <p:nvPr userDrawn="1"/>
        </p:nvCxnSpPr>
        <p:spPr>
          <a:xfrm>
            <a:off x="457200" y="877455"/>
            <a:ext cx="8686800" cy="0"/>
          </a:xfrm>
          <a:prstGeom prst="line">
            <a:avLst/>
          </a:prstGeom>
          <a:ln w="12700" cap="flat" cmpd="sng">
            <a:solidFill>
              <a:schemeClr val="tx1">
                <a:lumMod val="50000"/>
                <a:lumOff val="50000"/>
              </a:schemeClr>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41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1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50130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029502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424613"/>
            <a:ext cx="9144000" cy="433387"/>
          </a:xfrm>
          <a:prstGeom prst="rect">
            <a:avLst/>
          </a:prstGeom>
          <a:solidFill>
            <a:srgbClr val="FCBB07">
              <a:alpha val="57000"/>
            </a:srgbClr>
          </a:solidFill>
          <a:ln>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6" name="Title Placeholder 1"/>
          <p:cNvSpPr>
            <a:spLocks noGrp="1"/>
          </p:cNvSpPr>
          <p:nvPr>
            <p:ph type="title"/>
          </p:nvPr>
        </p:nvSpPr>
        <p:spPr bwMode="auto">
          <a:xfrm>
            <a:off x="457200" y="132301"/>
            <a:ext cx="8443214"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171512"/>
            <a:ext cx="8443214" cy="49546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Rectangle 22"/>
          <p:cNvSpPr/>
          <p:nvPr/>
        </p:nvSpPr>
        <p:spPr>
          <a:xfrm>
            <a:off x="1535545" y="6451586"/>
            <a:ext cx="6246091" cy="338554"/>
          </a:xfrm>
          <a:prstGeom prst="rect">
            <a:avLst/>
          </a:prstGeom>
        </p:spPr>
        <p:txBody>
          <a:bodyPr wrap="square">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rPr>
              <a:t>Human-Centered Computing at University of Maryland, Baltimore County</a:t>
            </a:r>
            <a:endParaRPr lang="en-US" sz="1200" dirty="0">
              <a:solidFill>
                <a:schemeClr val="tx1">
                  <a:lumMod val="50000"/>
                  <a:lumOff val="50000"/>
                </a:schemeClr>
              </a:solidFill>
            </a:endParaRPr>
          </a:p>
        </p:txBody>
      </p:sp>
      <p:pic>
        <p:nvPicPr>
          <p:cNvPr id="10" name="Picture 9" descr="retriever-small.jpg"/>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4684" y1="34343" x2="30380" y2="23232"/>
                        <a14:foregroundMark x1="37975" y1="26263" x2="55696" y2="26263"/>
                        <a14:foregroundMark x1="63924" y1="25253" x2="56962" y2="28283"/>
                        <a14:foregroundMark x1="72785" y1="36364" x2="72785" y2="18182"/>
                      </a14:backgroundRemoval>
                    </a14:imgEffect>
                  </a14:imgLayer>
                </a14:imgProps>
              </a:ext>
              <a:ext uri="{28A0092B-C50C-407E-A947-70E740481C1C}">
                <a14:useLocalDpi xmlns:a14="http://schemas.microsoft.com/office/drawing/2010/main" val="0"/>
              </a:ext>
            </a:extLst>
          </a:blip>
          <a:stretch>
            <a:fillRect/>
          </a:stretch>
        </p:blipFill>
        <p:spPr>
          <a:xfrm>
            <a:off x="8164946" y="6183888"/>
            <a:ext cx="1167982" cy="731837"/>
          </a:xfrm>
          <a:prstGeom prst="rect">
            <a:avLst/>
          </a:prstGeom>
        </p:spPr>
      </p:pic>
      <p:sp>
        <p:nvSpPr>
          <p:cNvPr id="2" name="TextBox 1"/>
          <p:cNvSpPr txBox="1"/>
          <p:nvPr/>
        </p:nvSpPr>
        <p:spPr>
          <a:xfrm>
            <a:off x="74032" y="6446511"/>
            <a:ext cx="383167" cy="369332"/>
          </a:xfrm>
          <a:prstGeom prst="rect">
            <a:avLst/>
          </a:prstGeom>
          <a:noFill/>
        </p:spPr>
        <p:txBody>
          <a:bodyPr wrap="square" rtlCol="0">
            <a:spAutoFit/>
          </a:bodyPr>
          <a:lstStyle/>
          <a:p>
            <a:endParaRPr lang="en-US" dirty="0">
              <a:solidFill>
                <a:schemeClr val="tx1">
                  <a:lumMod val="65000"/>
                  <a:lumOff val="35000"/>
                </a:schemeClr>
              </a:solidFill>
            </a:endParaRPr>
          </a:p>
        </p:txBody>
      </p:sp>
      <p:sp>
        <p:nvSpPr>
          <p:cNvPr id="16" name="Slide Number Placeholder 5"/>
          <p:cNvSpPr txBox="1">
            <a:spLocks/>
          </p:cNvSpPr>
          <p:nvPr/>
        </p:nvSpPr>
        <p:spPr>
          <a:xfrm>
            <a:off x="0" y="6442035"/>
            <a:ext cx="45719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B87B3F4-9CAC-B740-BDE2-5D41D6563CBF}" type="slidenum">
              <a:rPr lang="en-US" sz="1600" smtClean="0">
                <a:solidFill>
                  <a:schemeClr val="tx1">
                    <a:lumMod val="50000"/>
                    <a:lumOff val="50000"/>
                  </a:schemeClr>
                </a:solidFill>
              </a:rPr>
              <a:pPr/>
              <a:t>‹#›</a:t>
            </a:fld>
            <a:endParaRPr lang="en-US" sz="1600" dirty="0">
              <a:solidFill>
                <a:schemeClr val="tx1">
                  <a:lumMod val="50000"/>
                  <a:lumOff val="50000"/>
                </a:schemeClr>
              </a:solidFill>
            </a:endParaRPr>
          </a:p>
        </p:txBody>
      </p:sp>
    </p:spTree>
    <p:extLst>
      <p:ext uri="{BB962C8B-B14F-4D97-AF65-F5344CB8AC3E}">
        <p14:creationId xmlns:p14="http://schemas.microsoft.com/office/powerpoint/2010/main" val="125576149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457200" rtl="0" eaLnBrk="1" fontAlgn="base" hangingPunct="1">
        <a:spcBef>
          <a:spcPct val="0"/>
        </a:spcBef>
        <a:spcAft>
          <a:spcPct val="0"/>
        </a:spcAft>
        <a:defRPr sz="4400" kern="1200">
          <a:solidFill>
            <a:schemeClr val="tx1"/>
          </a:solidFill>
          <a:latin typeface="Gill Sans"/>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0" indent="0" algn="l" defTabSz="457200" rtl="0" eaLnBrk="1" fontAlgn="base" hangingPunct="1">
        <a:spcBef>
          <a:spcPct val="20000"/>
        </a:spcBef>
        <a:spcAft>
          <a:spcPct val="0"/>
        </a:spcAft>
        <a:buFont typeface="Arial" charset="0"/>
        <a:buNone/>
        <a:defRPr sz="3200" kern="1200">
          <a:solidFill>
            <a:srgbClr val="000000"/>
          </a:solidFill>
          <a:latin typeface=""/>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rgbClr val="000000"/>
          </a:solidFill>
          <a:latin typeface=""/>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rgbClr val="000000"/>
          </a:solidFill>
          <a:latin typeface=""/>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rgbClr val="000000"/>
          </a:solidFill>
          <a:latin typeface=""/>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rgbClr val="000000"/>
          </a:solidFill>
          <a:latin typeface=""/>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Neue"/>
                <a:cs typeface="Helvetica Neue"/>
              </a:defRPr>
            </a:lvl1pPr>
          </a:lstStyle>
          <a:p>
            <a:fld id="{6BFECD78-3C8E-49F2-8FAB-59489D168ABB}" type="datetimeFigureOut">
              <a:rPr lang="en-US" smtClean="0"/>
              <a:pPr/>
              <a:t>9/9/14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a:cs typeface="Helvetica Neue"/>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Helvetica Neue"/>
          <a:ea typeface="+mj-ea"/>
          <a:cs typeface="Helvetica Neue"/>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Neue"/>
          <a:ea typeface="+mn-ea"/>
          <a:cs typeface="Helvetica Neue"/>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gif"/><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12.xml"/><Relationship Id="rId5"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6.png"/><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7362" b="-1438"/>
          <a:stretch/>
        </p:blipFill>
        <p:spPr>
          <a:xfrm>
            <a:off x="0" y="0"/>
            <a:ext cx="9101860" cy="6857999"/>
          </a:xfrm>
          <a:prstGeom prst="rect">
            <a:avLst/>
          </a:prstGeom>
        </p:spPr>
      </p:pic>
      <p:sp>
        <p:nvSpPr>
          <p:cNvPr id="2" name="Title 1"/>
          <p:cNvSpPr>
            <a:spLocks noGrp="1"/>
          </p:cNvSpPr>
          <p:nvPr>
            <p:ph type="ctrTitle"/>
          </p:nvPr>
        </p:nvSpPr>
        <p:spPr>
          <a:xfrm>
            <a:off x="0" y="5481577"/>
            <a:ext cx="9144000" cy="1376423"/>
          </a:xfrm>
          <a:solidFill>
            <a:schemeClr val="bg1">
              <a:alpha val="76000"/>
            </a:schemeClr>
          </a:solidFill>
        </p:spPr>
        <p:txBody>
          <a:bodyPr>
            <a:normAutofit/>
          </a:bodyPr>
          <a:lstStyle/>
          <a:p>
            <a:r>
              <a:rPr lang="en-US" b="1" dirty="0" smtClean="0"/>
              <a:t>Understanding Users</a:t>
            </a:r>
            <a:r>
              <a:rPr lang="en-US" b="1" dirty="0" smtClean="0"/>
              <a:t/>
            </a:r>
            <a:br>
              <a:rPr lang="en-US" b="1" dirty="0" smtClean="0"/>
            </a:br>
            <a:r>
              <a:rPr lang="en-US" sz="2400" dirty="0"/>
              <a:t>CSCI 5839 Fall </a:t>
            </a:r>
            <a:r>
              <a:rPr lang="en-US" sz="2400" dirty="0" smtClean="0"/>
              <a:t>2014 – Shaun Kane</a:t>
            </a:r>
            <a:endParaRPr lang="en-US" sz="2400" b="1" dirty="0">
              <a:solidFill>
                <a:schemeClr val="tx1">
                  <a:lumMod val="75000"/>
                </a:schemeClr>
              </a:solidFill>
            </a:endParaRPr>
          </a:p>
        </p:txBody>
      </p:sp>
    </p:spTree>
    <p:extLst>
      <p:ext uri="{BB962C8B-B14F-4D97-AF65-F5344CB8AC3E}">
        <p14:creationId xmlns:p14="http://schemas.microsoft.com/office/powerpoint/2010/main" val="20807446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457200" y="1600200"/>
            <a:ext cx="8229600" cy="4982764"/>
          </a:xfrm>
        </p:spPr>
        <p:txBody>
          <a:bodyPr>
            <a:normAutofit/>
          </a:bodyPr>
          <a:lstStyle/>
          <a:p>
            <a:r>
              <a:rPr lang="en-US" dirty="0"/>
              <a:t>Understanding </a:t>
            </a:r>
            <a:r>
              <a:rPr lang="en-US" dirty="0" smtClean="0"/>
              <a:t>humans</a:t>
            </a:r>
          </a:p>
          <a:p>
            <a:pPr lvl="1"/>
            <a:r>
              <a:rPr lang="en-US" dirty="0" smtClean="0"/>
              <a:t>Cognition</a:t>
            </a:r>
            <a:endParaRPr lang="en-US" dirty="0"/>
          </a:p>
          <a:p>
            <a:pPr lvl="1"/>
            <a:r>
              <a:rPr lang="en-US" dirty="0"/>
              <a:t>Perception</a:t>
            </a:r>
          </a:p>
          <a:p>
            <a:pPr lvl="1"/>
            <a:r>
              <a:rPr lang="en-US" dirty="0"/>
              <a:t>Motor ability</a:t>
            </a:r>
          </a:p>
          <a:p>
            <a:pPr lvl="1"/>
            <a:r>
              <a:rPr lang="en-US" dirty="0" smtClean="0"/>
              <a:t>Putting it all together</a:t>
            </a:r>
            <a:endParaRPr lang="en-US" dirty="0"/>
          </a:p>
          <a:p>
            <a:endParaRPr lang="en-US" dirty="0" smtClean="0"/>
          </a:p>
          <a:p>
            <a:r>
              <a:rPr lang="en-US" dirty="0" smtClean="0"/>
              <a:t>Understanding </a:t>
            </a:r>
            <a:r>
              <a:rPr lang="en-US" b="1" dirty="0" smtClean="0"/>
              <a:t>your</a:t>
            </a:r>
            <a:r>
              <a:rPr lang="en-US" dirty="0" smtClean="0"/>
              <a:t> users</a:t>
            </a:r>
          </a:p>
          <a:p>
            <a:pPr lvl="1"/>
            <a:r>
              <a:rPr lang="en-US" dirty="0" smtClean="0"/>
              <a:t>Who are your users?</a:t>
            </a:r>
          </a:p>
          <a:p>
            <a:pPr lvl="1"/>
            <a:endParaRPr lang="en-US" dirty="0" smtClean="0"/>
          </a:p>
        </p:txBody>
      </p:sp>
    </p:spTree>
    <p:extLst>
      <p:ext uri="{BB962C8B-B14F-4D97-AF65-F5344CB8AC3E}">
        <p14:creationId xmlns:p14="http://schemas.microsoft.com/office/powerpoint/2010/main" val="275639476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Humans are interesting</a:t>
            </a:r>
            <a:endParaRPr lang="en-US" dirty="0"/>
          </a:p>
        </p:txBody>
      </p:sp>
      <p:pic>
        <p:nvPicPr>
          <p:cNvPr id="4" name="Content Placeholder 3"/>
          <p:cNvPicPr>
            <a:picLocks noGrp="1" noChangeAspect="1"/>
          </p:cNvPicPr>
          <p:nvPr>
            <p:ph idx="1"/>
          </p:nvPr>
        </p:nvPicPr>
        <p:blipFill>
          <a:blip r:embed="rId3"/>
          <a:srcRect t="29370" b="29370"/>
          <a:stretch>
            <a:fillRect/>
          </a:stretch>
        </p:blipFill>
        <p:spPr/>
      </p:pic>
    </p:spTree>
    <p:extLst>
      <p:ext uri="{BB962C8B-B14F-4D97-AF65-F5344CB8AC3E}">
        <p14:creationId xmlns:p14="http://schemas.microsoft.com/office/powerpoint/2010/main" val="34925048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Aspects of cognition</a:t>
            </a:r>
            <a:endParaRPr lang="en-US" dirty="0"/>
          </a:p>
        </p:txBody>
      </p:sp>
      <p:sp>
        <p:nvSpPr>
          <p:cNvPr id="3" name="Content Placeholder 2"/>
          <p:cNvSpPr>
            <a:spLocks noGrp="1"/>
          </p:cNvSpPr>
          <p:nvPr>
            <p:ph idx="1"/>
          </p:nvPr>
        </p:nvSpPr>
        <p:spPr/>
        <p:txBody>
          <a:bodyPr/>
          <a:lstStyle/>
          <a:p>
            <a:r>
              <a:rPr lang="en-US" dirty="0" smtClean="0"/>
              <a:t>Memory</a:t>
            </a:r>
          </a:p>
          <a:p>
            <a:pPr lvl="1"/>
            <a:r>
              <a:rPr lang="en-US" dirty="0" smtClean="0"/>
              <a:t>Short term (working) vs. long term</a:t>
            </a:r>
          </a:p>
          <a:p>
            <a:pPr lvl="1"/>
            <a:r>
              <a:rPr lang="en-US" dirty="0" smtClean="0"/>
              <a:t>Chunking</a:t>
            </a:r>
          </a:p>
          <a:p>
            <a:pPr lvl="1"/>
            <a:endParaRPr lang="en-US" dirty="0"/>
          </a:p>
          <a:p>
            <a:r>
              <a:rPr lang="en-US" dirty="0" smtClean="0"/>
              <a:t>Cognition</a:t>
            </a:r>
          </a:p>
          <a:p>
            <a:pPr lvl="1"/>
            <a:r>
              <a:rPr lang="en-US" dirty="0" smtClean="0"/>
              <a:t>Problem solving</a:t>
            </a:r>
          </a:p>
          <a:p>
            <a:pPr lvl="1"/>
            <a:r>
              <a:rPr lang="en-US" dirty="0" smtClean="0"/>
              <a:t>Declarative vs. procedural knowledge</a:t>
            </a:r>
            <a:endParaRPr lang="en-US" dirty="0"/>
          </a:p>
        </p:txBody>
      </p:sp>
    </p:spTree>
    <p:extLst>
      <p:ext uri="{BB962C8B-B14F-4D97-AF65-F5344CB8AC3E}">
        <p14:creationId xmlns:p14="http://schemas.microsoft.com/office/powerpoint/2010/main" val="19783299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Aspects of perception</a:t>
            </a:r>
            <a:endParaRPr lang="en-US" dirty="0"/>
          </a:p>
        </p:txBody>
      </p:sp>
      <p:sp>
        <p:nvSpPr>
          <p:cNvPr id="3" name="Content Placeholder 2"/>
          <p:cNvSpPr>
            <a:spLocks noGrp="1"/>
          </p:cNvSpPr>
          <p:nvPr>
            <p:ph idx="1"/>
          </p:nvPr>
        </p:nvSpPr>
        <p:spPr/>
        <p:txBody>
          <a:bodyPr/>
          <a:lstStyle/>
          <a:p>
            <a:r>
              <a:rPr lang="en-US" dirty="0" smtClean="0"/>
              <a:t>Visual perception</a:t>
            </a:r>
          </a:p>
          <a:p>
            <a:r>
              <a:rPr lang="en-US" dirty="0" smtClean="0"/>
              <a:t>Auditory perception</a:t>
            </a:r>
          </a:p>
          <a:p>
            <a:r>
              <a:rPr lang="en-US" dirty="0" smtClean="0"/>
              <a:t>Tactile/haptic perception</a:t>
            </a:r>
            <a:endParaRPr lang="en-US" dirty="0"/>
          </a:p>
        </p:txBody>
      </p:sp>
    </p:spTree>
    <p:extLst>
      <p:ext uri="{BB962C8B-B14F-4D97-AF65-F5344CB8AC3E}">
        <p14:creationId xmlns:p14="http://schemas.microsoft.com/office/powerpoint/2010/main" val="10094990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perception oddities</a:t>
            </a:r>
            <a:endParaRPr lang="en-US" dirty="0"/>
          </a:p>
        </p:txBody>
      </p:sp>
      <p:sp>
        <p:nvSpPr>
          <p:cNvPr id="3" name="Content Placeholder 2"/>
          <p:cNvSpPr>
            <a:spLocks noGrp="1"/>
          </p:cNvSpPr>
          <p:nvPr>
            <p:ph idx="1"/>
          </p:nvPr>
        </p:nvSpPr>
        <p:spPr/>
        <p:txBody>
          <a:bodyPr/>
          <a:lstStyle/>
          <a:p>
            <a:r>
              <a:rPr lang="en-US" dirty="0" smtClean="0"/>
              <a:t>Reading order</a:t>
            </a:r>
          </a:p>
          <a:p>
            <a:r>
              <a:rPr lang="en-US" dirty="0" err="1" smtClean="0"/>
              <a:t>Preattentive</a:t>
            </a:r>
            <a:r>
              <a:rPr lang="en-US" dirty="0" smtClean="0"/>
              <a:t> perception</a:t>
            </a:r>
            <a:endParaRPr lang="en-US" dirty="0"/>
          </a:p>
        </p:txBody>
      </p:sp>
    </p:spTree>
    <p:extLst>
      <p:ext uri="{BB962C8B-B14F-4D97-AF65-F5344CB8AC3E}">
        <p14:creationId xmlns:p14="http://schemas.microsoft.com/office/powerpoint/2010/main" val="8042776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9088"/>
            <a:ext cx="9191625" cy="621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378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5298" name="Picture 2" descr="http://ceblog.s3.amazonaws.com/wp-content/uploads/2012/11/f-sha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71600"/>
            <a:ext cx="4581525" cy="3314700"/>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descr="37 Signa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417" y="990600"/>
            <a:ext cx="5865167"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52400"/>
            <a:ext cx="9144000" cy="707886"/>
          </a:xfrm>
          <a:prstGeom prst="rect">
            <a:avLst/>
          </a:prstGeom>
          <a:noFill/>
        </p:spPr>
        <p:txBody>
          <a:bodyPr wrap="square" rtlCol="0">
            <a:spAutoFit/>
          </a:bodyPr>
          <a:lstStyle/>
          <a:p>
            <a:pPr algn="ctr"/>
            <a:r>
              <a:rPr lang="en-US" sz="4000" dirty="0" smtClean="0">
                <a:solidFill>
                  <a:srgbClr val="000000"/>
                </a:solidFill>
                <a:latin typeface="Segoe UI Light" pitchFamily="34" charset="0"/>
              </a:rPr>
              <a:t>Taking advantage of the F pattern</a:t>
            </a:r>
            <a:endParaRPr lang="en-US" sz="4000" dirty="0" smtClean="0">
              <a:solidFill>
                <a:srgbClr val="000000"/>
              </a:solidFill>
              <a:latin typeface="Segoe UI Semibold" panose="020B0702040204020203" pitchFamily="34" charset="0"/>
            </a:endParaRPr>
          </a:p>
        </p:txBody>
      </p:sp>
    </p:spTree>
    <p:extLst>
      <p:ext uri="{BB962C8B-B14F-4D97-AF65-F5344CB8AC3E}">
        <p14:creationId xmlns:p14="http://schemas.microsoft.com/office/powerpoint/2010/main" val="40303706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1066800" y="609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3657600" y="3352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56260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10896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92480"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806728" y="4800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351164"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7010400" y="275265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828512"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3990" y="224711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848600" y="579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848600" y="53492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09260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18160"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01440"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206240" y="53077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3810000" y="220401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518160"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1066800" y="15849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8122920"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5848481" y="3901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161808" y="368597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384212" y="58978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347545" y="42950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919308" y="46009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370668" y="3468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553200" y="60119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5871604" y="21136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18160"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128961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3975012" y="396029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499399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4754880" y="45262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2092609" y="62116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2798905" y="587475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2605514" y="487522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3261360" y="542491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5048644"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2990193"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4175760"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7280516" y="42146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6731876" y="476328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7280516"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1341120"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7113401" y="107941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p:nvPr/>
        </p:nvSpPr>
        <p:spPr>
          <a:xfrm>
            <a:off x="600456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1839310" y="155027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6824366" y="16553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6385559" y="597355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5997929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1477755" y="609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4068555" y="3352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56260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519915"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1203435"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614970" y="48918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762119"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7014604" y="313996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461542" y="55617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5404945" y="224711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852804" y="96642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852804" y="57365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503564"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26402" y="514196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298727" y="57147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617195" y="53077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4220955" y="220401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929115"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1477755" y="15849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8127124" y="231700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5481511" y="441242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166012" y="407328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781499" y="59891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155787" y="438627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4330263" y="46009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781623" y="3468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557404" y="98849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5871604" y="21136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929115"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1700574"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4385967" y="396029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5404945"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4798865" y="503726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2503564" y="62116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2196192" y="596597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2413756" y="496644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2658647" y="551613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4681674" y="613454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3401148"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4586715"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7284720" y="460195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6736080" y="515059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7284720" y="231700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1752075"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7117605" y="146671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p:nvPr/>
        </p:nvSpPr>
        <p:spPr>
          <a:xfrm>
            <a:off x="6008764" y="341428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2250265" y="155027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6828570" y="204268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6385559" y="597355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Oval 53"/>
          <p:cNvSpPr/>
          <p:nvPr/>
        </p:nvSpPr>
        <p:spPr>
          <a:xfrm>
            <a:off x="5130625" y="372749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6669041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219200" y="3198168"/>
            <a:ext cx="6705600" cy="461665"/>
          </a:xfrm>
          <a:prstGeom prst="rect">
            <a:avLst/>
          </a:prstGeom>
          <a:noFill/>
        </p:spPr>
        <p:txBody>
          <a:bodyPr wrap="square" rtlCol="0">
            <a:spAutoFit/>
          </a:bodyPr>
          <a:lstStyle/>
          <a:p>
            <a:pPr algn="ctr"/>
            <a:r>
              <a:rPr lang="en-US" sz="2400" dirty="0" smtClean="0">
                <a:solidFill>
                  <a:srgbClr val="000000"/>
                </a:solidFill>
                <a:latin typeface="Segoe UI Light" pitchFamily="34" charset="0"/>
              </a:rPr>
              <a:t>Let’s try again.</a:t>
            </a:r>
          </a:p>
        </p:txBody>
      </p:sp>
    </p:spTree>
    <p:extLst>
      <p:ext uri="{BB962C8B-B14F-4D97-AF65-F5344CB8AC3E}">
        <p14:creationId xmlns:p14="http://schemas.microsoft.com/office/powerpoint/2010/main" val="33532393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 from class survey</a:t>
            </a:r>
            <a:endParaRPr lang="en-US" dirty="0"/>
          </a:p>
        </p:txBody>
      </p:sp>
      <p:sp>
        <p:nvSpPr>
          <p:cNvPr id="3" name="Content Placeholder 2"/>
          <p:cNvSpPr>
            <a:spLocks noGrp="1"/>
          </p:cNvSpPr>
          <p:nvPr>
            <p:ph idx="1"/>
          </p:nvPr>
        </p:nvSpPr>
        <p:spPr/>
        <p:txBody>
          <a:bodyPr/>
          <a:lstStyle/>
          <a:p>
            <a:pPr marL="0" indent="0">
              <a:buNone/>
            </a:pPr>
            <a:r>
              <a:rPr lang="en-US" dirty="0" smtClean="0"/>
              <a:t>+ Fun, interactive</a:t>
            </a:r>
          </a:p>
          <a:p>
            <a:pPr marL="0" indent="0">
              <a:buNone/>
            </a:pPr>
            <a:r>
              <a:rPr lang="en-US" dirty="0" smtClean="0"/>
              <a:t>+ No textbook, no exams!</a:t>
            </a:r>
          </a:p>
          <a:p>
            <a:pPr marL="0" indent="0">
              <a:buNone/>
            </a:pPr>
            <a:endParaRPr lang="en-US" dirty="0" smtClean="0"/>
          </a:p>
          <a:p>
            <a:pPr marL="0" indent="0">
              <a:buNone/>
            </a:pPr>
            <a:r>
              <a:rPr lang="en-US" dirty="0" smtClean="0"/>
              <a:t>– Seats uncomfortable</a:t>
            </a:r>
          </a:p>
          <a:p>
            <a:pPr marL="0" indent="0">
              <a:buNone/>
            </a:pPr>
            <a:r>
              <a:rPr lang="en-US" dirty="0" smtClean="0"/>
              <a:t>– Hard to see</a:t>
            </a:r>
          </a:p>
          <a:p>
            <a:pPr marL="0" indent="0">
              <a:buNone/>
            </a:pPr>
            <a:r>
              <a:rPr lang="en-US" dirty="0" smtClean="0"/>
              <a:t>– Scheduling assignments at strange times</a:t>
            </a:r>
            <a:endParaRPr lang="en-US" dirty="0"/>
          </a:p>
        </p:txBody>
      </p:sp>
    </p:spTree>
    <p:extLst>
      <p:ext uri="{BB962C8B-B14F-4D97-AF65-F5344CB8AC3E}">
        <p14:creationId xmlns:p14="http://schemas.microsoft.com/office/powerpoint/2010/main" val="23972783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1066800" y="609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3657600" y="3352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56260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10896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92480"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806728" y="4800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351164"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7010400" y="275265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828512"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3990" y="224711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848600" y="579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848600" y="53492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09260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18160"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01440"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206240" y="53077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3810000" y="220401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518160"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1066800" y="15849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8122920"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5848481" y="3901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161808" y="368597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384212" y="58978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347545" y="42950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919308" y="46009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370668" y="3468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553200" y="60119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5871604" y="21136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18160"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128961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3975012" y="396029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499399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4754880" y="45262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2092609" y="62116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2798905" y="587475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2605514" y="487522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3261360" y="542491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5048644"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2990193"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4175760"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7280516" y="42146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6731876" y="476328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7280516"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1341120"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7113401" y="107941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p:nvPr/>
        </p:nvSpPr>
        <p:spPr>
          <a:xfrm>
            <a:off x="600456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1839310" y="155027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6824366" y="16553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6385559" y="597355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28340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flipV="1">
            <a:off x="518160" y="346841"/>
            <a:ext cx="8192288" cy="6175353"/>
            <a:chOff x="518160" y="346841"/>
            <a:chExt cx="8192288" cy="6175353"/>
          </a:xfrm>
        </p:grpSpPr>
        <p:sp>
          <p:nvSpPr>
            <p:cNvPr id="4" name="Oval 3"/>
            <p:cNvSpPr/>
            <p:nvPr/>
          </p:nvSpPr>
          <p:spPr>
            <a:xfrm>
              <a:off x="1066800" y="609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3657600" y="3352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56260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10896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92480"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806728" y="4800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351164"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7010400" y="275265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828512"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3990" y="224711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848600" y="579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848600" y="53492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09260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18160"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01440"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206240" y="53077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3810000" y="220401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518160"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1066800" y="15849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8122920"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5848481" y="3901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161808" y="368597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384212" y="58978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347545" y="42950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919308" y="46009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370668" y="3468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553200" y="60119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5871604" y="21136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18160"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128961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3975012" y="396029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499399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4754880" y="45262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2092609" y="62116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2798905" y="587475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2605514" y="487522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3261360" y="542491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5048644"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2990193"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4175760"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7280516" y="42146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6731876" y="476328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7280516"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1341120"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7113401" y="107941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p:nvPr/>
          </p:nvSpPr>
          <p:spPr>
            <a:xfrm>
              <a:off x="600456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1839310" y="155027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6824366" y="16553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6385559" y="597355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4" name="Oval 53"/>
          <p:cNvSpPr/>
          <p:nvPr/>
        </p:nvSpPr>
        <p:spPr>
          <a:xfrm flipV="1">
            <a:off x="4832131" y="5319811"/>
            <a:ext cx="548640" cy="5486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419586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flipV="1">
            <a:off x="518160" y="346841"/>
            <a:ext cx="8192288" cy="6175353"/>
            <a:chOff x="518160" y="346841"/>
            <a:chExt cx="8192288" cy="6175353"/>
          </a:xfrm>
        </p:grpSpPr>
        <p:sp>
          <p:nvSpPr>
            <p:cNvPr id="4" name="Oval 3"/>
            <p:cNvSpPr/>
            <p:nvPr/>
          </p:nvSpPr>
          <p:spPr>
            <a:xfrm>
              <a:off x="1066800" y="609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3657600" y="3352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Oval 5"/>
            <p:cNvSpPr/>
            <p:nvPr/>
          </p:nvSpPr>
          <p:spPr>
            <a:xfrm>
              <a:off x="556260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3108960" y="10363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92480"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1806728" y="48006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2351164"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7010400" y="275265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828512"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4993990" y="224711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7848600" y="579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7848600" y="53492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09260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518160"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3901440"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4206240" y="53077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3810000" y="220401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518160"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1066800" y="15849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8122920"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5848481" y="3901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a:off x="8161808" y="368597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p:nvSpPr>
          <p:spPr>
            <a:xfrm>
              <a:off x="1384212" y="58978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p:nvSpPr>
          <p:spPr>
            <a:xfrm>
              <a:off x="3347545" y="42950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p:nvSpPr>
          <p:spPr>
            <a:xfrm>
              <a:off x="3919308" y="46009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Oval 29"/>
            <p:cNvSpPr/>
            <p:nvPr/>
          </p:nvSpPr>
          <p:spPr>
            <a:xfrm>
              <a:off x="3370668" y="3468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Oval 30"/>
            <p:cNvSpPr/>
            <p:nvPr/>
          </p:nvSpPr>
          <p:spPr>
            <a:xfrm>
              <a:off x="6553200" y="60119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Oval 31"/>
            <p:cNvSpPr/>
            <p:nvPr/>
          </p:nvSpPr>
          <p:spPr>
            <a:xfrm>
              <a:off x="5871604" y="21136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Oval 32"/>
            <p:cNvSpPr/>
            <p:nvPr/>
          </p:nvSpPr>
          <p:spPr>
            <a:xfrm>
              <a:off x="518160"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Oval 33"/>
            <p:cNvSpPr/>
            <p:nvPr/>
          </p:nvSpPr>
          <p:spPr>
            <a:xfrm>
              <a:off x="128961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Oval 34"/>
            <p:cNvSpPr/>
            <p:nvPr/>
          </p:nvSpPr>
          <p:spPr>
            <a:xfrm>
              <a:off x="3975012" y="396029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Oval 35"/>
            <p:cNvSpPr/>
            <p:nvPr/>
          </p:nvSpPr>
          <p:spPr>
            <a:xfrm>
              <a:off x="499399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Oval 36"/>
            <p:cNvSpPr/>
            <p:nvPr/>
          </p:nvSpPr>
          <p:spPr>
            <a:xfrm>
              <a:off x="4754880" y="45262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Oval 37"/>
            <p:cNvSpPr/>
            <p:nvPr/>
          </p:nvSpPr>
          <p:spPr>
            <a:xfrm>
              <a:off x="2092609" y="62116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Oval 38"/>
            <p:cNvSpPr/>
            <p:nvPr/>
          </p:nvSpPr>
          <p:spPr>
            <a:xfrm>
              <a:off x="2798905" y="587475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p:cNvSpPr/>
            <p:nvPr/>
          </p:nvSpPr>
          <p:spPr>
            <a:xfrm>
              <a:off x="2605514" y="487522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3261360" y="542491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p:cNvSpPr/>
            <p:nvPr/>
          </p:nvSpPr>
          <p:spPr>
            <a:xfrm>
              <a:off x="5048644" y="562356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p:cNvSpPr/>
            <p:nvPr/>
          </p:nvSpPr>
          <p:spPr>
            <a:xfrm>
              <a:off x="2990193"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Oval 43"/>
            <p:cNvSpPr/>
            <p:nvPr/>
          </p:nvSpPr>
          <p:spPr>
            <a:xfrm>
              <a:off x="4175760"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Oval 44"/>
            <p:cNvSpPr/>
            <p:nvPr/>
          </p:nvSpPr>
          <p:spPr>
            <a:xfrm>
              <a:off x="7280516" y="42146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Oval 45"/>
            <p:cNvSpPr/>
            <p:nvPr/>
          </p:nvSpPr>
          <p:spPr>
            <a:xfrm>
              <a:off x="6731876" y="476328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7280516"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1341120"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Oval 48"/>
            <p:cNvSpPr/>
            <p:nvPr/>
          </p:nvSpPr>
          <p:spPr>
            <a:xfrm>
              <a:off x="7113401" y="107941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Oval 49"/>
            <p:cNvSpPr/>
            <p:nvPr/>
          </p:nvSpPr>
          <p:spPr>
            <a:xfrm>
              <a:off x="6004560" y="30269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Oval 50"/>
            <p:cNvSpPr/>
            <p:nvPr/>
          </p:nvSpPr>
          <p:spPr>
            <a:xfrm>
              <a:off x="1839310" y="155027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6824366" y="165537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6385559" y="597355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4" name="Oval 53"/>
          <p:cNvSpPr/>
          <p:nvPr/>
        </p:nvSpPr>
        <p:spPr>
          <a:xfrm flipV="1">
            <a:off x="4832131" y="5319811"/>
            <a:ext cx="548640" cy="5486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0" y="0"/>
            <a:ext cx="9144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Content Placeholder 56"/>
          <p:cNvSpPr>
            <a:spLocks noGrp="1"/>
          </p:cNvSpPr>
          <p:nvPr>
            <p:ph idx="1"/>
          </p:nvPr>
        </p:nvSpPr>
        <p:spPr>
          <a:xfrm>
            <a:off x="969580" y="2049518"/>
            <a:ext cx="7204841" cy="2758965"/>
          </a:xfrm>
        </p:spPr>
        <p:txBody>
          <a:bodyPr>
            <a:normAutofit lnSpcReduction="10000"/>
          </a:bodyPr>
          <a:lstStyle/>
          <a:p>
            <a:pPr marL="0" indent="0">
              <a:buNone/>
            </a:pPr>
            <a:r>
              <a:rPr lang="en-US" sz="4800" dirty="0">
                <a:solidFill>
                  <a:schemeClr val="bg1"/>
                </a:solidFill>
                <a:latin typeface="Segoe UI Semibold" pitchFamily="34" charset="0"/>
              </a:rPr>
              <a:t>P</a:t>
            </a:r>
            <a:r>
              <a:rPr lang="en-US" sz="4800" dirty="0" smtClean="0">
                <a:solidFill>
                  <a:schemeClr val="bg1"/>
                </a:solidFill>
                <a:latin typeface="Segoe UI Semibold" pitchFamily="34" charset="0"/>
              </a:rPr>
              <a:t>re-attentive </a:t>
            </a:r>
            <a:r>
              <a:rPr lang="en-US" sz="4800" dirty="0">
                <a:solidFill>
                  <a:schemeClr val="bg1"/>
                </a:solidFill>
                <a:latin typeface="Segoe UI Semibold" pitchFamily="34" charset="0"/>
              </a:rPr>
              <a:t>P</a:t>
            </a:r>
            <a:r>
              <a:rPr lang="en-US" sz="4800" dirty="0" smtClean="0">
                <a:solidFill>
                  <a:schemeClr val="bg1"/>
                </a:solidFill>
                <a:latin typeface="Segoe UI Semibold" pitchFamily="34" charset="0"/>
              </a:rPr>
              <a:t>rocessing</a:t>
            </a:r>
          </a:p>
          <a:p>
            <a:pPr marL="0" indent="0">
              <a:buNone/>
            </a:pPr>
            <a:r>
              <a:rPr lang="en-US" dirty="0" smtClean="0">
                <a:solidFill>
                  <a:schemeClr val="bg1"/>
                </a:solidFill>
              </a:rPr>
              <a:t>a </a:t>
            </a:r>
            <a:r>
              <a:rPr lang="en-US" dirty="0">
                <a:solidFill>
                  <a:schemeClr val="bg1"/>
                </a:solidFill>
              </a:rPr>
              <a:t>limited set of visual properties that are detected very rapidly and accurately by the low-level visual system</a:t>
            </a:r>
          </a:p>
        </p:txBody>
      </p:sp>
      <p:sp>
        <p:nvSpPr>
          <p:cNvPr id="58" name="TextBox 57"/>
          <p:cNvSpPr txBox="1"/>
          <p:nvPr/>
        </p:nvSpPr>
        <p:spPr>
          <a:xfrm>
            <a:off x="0" y="6474034"/>
            <a:ext cx="7924800" cy="307766"/>
          </a:xfrm>
          <a:prstGeom prst="rect">
            <a:avLst/>
          </a:prstGeom>
          <a:noFill/>
        </p:spPr>
        <p:txBody>
          <a:bodyPr wrap="square" lIns="91431" tIns="45715" rIns="91431" bIns="45715" rtlCol="0">
            <a:spAutoFit/>
          </a:bodyPr>
          <a:lstStyle/>
          <a:p>
            <a:r>
              <a:rPr lang="en-US" sz="1400" dirty="0" smtClean="0">
                <a:solidFill>
                  <a:prstClr val="white">
                    <a:lumMod val="50000"/>
                  </a:prstClr>
                </a:solidFill>
                <a:latin typeface="Segoe UI Light" pitchFamily="34" charset="0"/>
              </a:rPr>
              <a:t>[</a:t>
            </a:r>
            <a:r>
              <a:rPr lang="en-US" sz="1400" dirty="0">
                <a:solidFill>
                  <a:prstClr val="white">
                    <a:lumMod val="50000"/>
                  </a:prstClr>
                </a:solidFill>
                <a:latin typeface="Segoe UI Light" pitchFamily="34" charset="0"/>
              </a:rPr>
              <a:t>Christopher Healey, http://www.csc.ncsu.edu/faculty/healey/PP/]</a:t>
            </a:r>
          </a:p>
        </p:txBody>
      </p:sp>
    </p:spTree>
    <p:extLst>
      <p:ext uri="{BB962C8B-B14F-4D97-AF65-F5344CB8AC3E}">
        <p14:creationId xmlns:p14="http://schemas.microsoft.com/office/powerpoint/2010/main" val="140606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G. Heal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05" y="4823635"/>
            <a:ext cx="1905000" cy="141922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609600" y="228600"/>
            <a:ext cx="8001000" cy="4114800"/>
          </a:xfrm>
          <a:prstGeom prst="wedgeRoundRectCallout">
            <a:avLst>
              <a:gd name="adj1" fmla="val -35812"/>
              <a:gd name="adj2" fmla="val 69775"/>
              <a:gd name="adj3" fmla="val 16667"/>
            </a:avLst>
          </a:prstGeom>
          <a:solidFill>
            <a:schemeClr val="bg1">
              <a:alpha val="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prstClr val="black">
                    <a:lumMod val="75000"/>
                    <a:lumOff val="25000"/>
                  </a:prstClr>
                </a:solidFill>
                <a:latin typeface="Segoe UI Light" pitchFamily="34" charset="0"/>
              </a:rPr>
              <a:t>Actually, not really </a:t>
            </a:r>
            <a:r>
              <a:rPr lang="en-US" sz="2800" dirty="0" err="1" smtClean="0">
                <a:solidFill>
                  <a:prstClr val="black">
                    <a:lumMod val="75000"/>
                    <a:lumOff val="25000"/>
                  </a:prstClr>
                </a:solidFill>
                <a:latin typeface="Segoe UI Semibold" pitchFamily="34" charset="0"/>
              </a:rPr>
              <a:t>preattentive</a:t>
            </a:r>
            <a:r>
              <a:rPr lang="en-US" sz="2800" dirty="0" smtClean="0">
                <a:solidFill>
                  <a:prstClr val="black">
                    <a:lumMod val="75000"/>
                    <a:lumOff val="25000"/>
                  </a:prstClr>
                </a:solidFill>
                <a:latin typeface="Segoe UI Light" pitchFamily="34" charset="0"/>
              </a:rPr>
              <a:t>… these visual properties were initially called </a:t>
            </a:r>
            <a:r>
              <a:rPr lang="en-US" sz="2800" dirty="0" err="1" smtClean="0">
                <a:solidFill>
                  <a:prstClr val="black">
                    <a:lumMod val="75000"/>
                    <a:lumOff val="25000"/>
                  </a:prstClr>
                </a:solidFill>
                <a:latin typeface="Segoe UI Light" pitchFamily="34" charset="0"/>
              </a:rPr>
              <a:t>preattentive</a:t>
            </a:r>
            <a:r>
              <a:rPr lang="en-US" sz="2800" dirty="0" smtClean="0">
                <a:solidFill>
                  <a:prstClr val="black">
                    <a:lumMod val="75000"/>
                    <a:lumOff val="25000"/>
                  </a:prstClr>
                </a:solidFill>
                <a:latin typeface="Segoe UI Light" pitchFamily="34" charset="0"/>
              </a:rPr>
              <a:t>, since their detection seemed to precede focused attention. We now know that attention plays a critical role in what we see, even at this early stage of vision. The term </a:t>
            </a:r>
            <a:r>
              <a:rPr lang="en-US" sz="2800" dirty="0" err="1" smtClean="0">
                <a:solidFill>
                  <a:prstClr val="black">
                    <a:lumMod val="75000"/>
                    <a:lumOff val="25000"/>
                  </a:prstClr>
                </a:solidFill>
                <a:latin typeface="Segoe UI Light" pitchFamily="34" charset="0"/>
              </a:rPr>
              <a:t>preattentive</a:t>
            </a:r>
            <a:r>
              <a:rPr lang="en-US" sz="2800" dirty="0" smtClean="0">
                <a:solidFill>
                  <a:prstClr val="black">
                    <a:lumMod val="75000"/>
                    <a:lumOff val="25000"/>
                  </a:prstClr>
                </a:solidFill>
                <a:latin typeface="Segoe UI Light" pitchFamily="34" charset="0"/>
              </a:rPr>
              <a:t> continues to be used, however, since it conveys an intuitive notion of the speed and ease with which these properties are identified.</a:t>
            </a:r>
            <a:endParaRPr lang="en-US" sz="2800" dirty="0">
              <a:solidFill>
                <a:prstClr val="black">
                  <a:lumMod val="75000"/>
                  <a:lumOff val="25000"/>
                </a:prstClr>
              </a:solidFill>
              <a:latin typeface="Segoe UI Light" pitchFamily="34" charset="0"/>
            </a:endParaRPr>
          </a:p>
        </p:txBody>
      </p:sp>
      <p:sp>
        <p:nvSpPr>
          <p:cNvPr id="5" name="TextBox 4"/>
          <p:cNvSpPr txBox="1"/>
          <p:nvPr/>
        </p:nvSpPr>
        <p:spPr>
          <a:xfrm>
            <a:off x="2286000" y="5462826"/>
            <a:ext cx="6934200" cy="861774"/>
          </a:xfrm>
          <a:prstGeom prst="rect">
            <a:avLst/>
          </a:prstGeom>
          <a:noFill/>
        </p:spPr>
        <p:txBody>
          <a:bodyPr wrap="square" rtlCol="0">
            <a:spAutoFit/>
          </a:bodyPr>
          <a:lstStyle/>
          <a:p>
            <a:r>
              <a:rPr lang="en-US" sz="1600" dirty="0" smtClean="0">
                <a:solidFill>
                  <a:prstClr val="black">
                    <a:lumMod val="75000"/>
                    <a:lumOff val="25000"/>
                  </a:prstClr>
                </a:solidFill>
                <a:latin typeface="Segoe UI Semibold" pitchFamily="34" charset="0"/>
              </a:rPr>
              <a:t>Professor Christopher G. Healey</a:t>
            </a:r>
          </a:p>
          <a:p>
            <a:r>
              <a:rPr lang="en-US" sz="1600" dirty="0" smtClean="0">
                <a:solidFill>
                  <a:prstClr val="black">
                    <a:lumMod val="75000"/>
                    <a:lumOff val="25000"/>
                  </a:prstClr>
                </a:solidFill>
                <a:latin typeface="Segoe UI Light" pitchFamily="34" charset="0"/>
              </a:rPr>
              <a:t>North Carolina State University</a:t>
            </a:r>
          </a:p>
          <a:p>
            <a:r>
              <a:rPr lang="en-US" sz="1600" dirty="0">
                <a:solidFill>
                  <a:prstClr val="black">
                    <a:lumMod val="75000"/>
                    <a:lumOff val="25000"/>
                  </a:prstClr>
                </a:solidFill>
                <a:latin typeface="Segoe UI Light" pitchFamily="34" charset="0"/>
              </a:rPr>
              <a:t>http://www.csc.ncsu.edu/faculty/healey/ </a:t>
            </a:r>
            <a:endParaRPr lang="en-US" sz="1600" dirty="0" smtClean="0">
              <a:solidFill>
                <a:prstClr val="black">
                  <a:lumMod val="75000"/>
                  <a:lumOff val="25000"/>
                </a:prstClr>
              </a:solidFill>
              <a:latin typeface="Segoe UI Light" pitchFamily="34" charset="0"/>
            </a:endParaRPr>
          </a:p>
        </p:txBody>
      </p:sp>
    </p:spTree>
    <p:extLst>
      <p:ext uri="{BB962C8B-B14F-4D97-AF65-F5344CB8AC3E}">
        <p14:creationId xmlns:p14="http://schemas.microsoft.com/office/powerpoint/2010/main" val="7381908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00996"/>
          </a:xfrm>
        </p:spPr>
        <p:txBody>
          <a:bodyPr>
            <a:normAutofit/>
          </a:bodyPr>
          <a:lstStyle/>
          <a:p>
            <a:r>
              <a:rPr lang="en-US" dirty="0" smtClean="0"/>
              <a:t>Where do we see this in the wild?</a:t>
            </a:r>
            <a:endParaRPr lang="en-US" dirty="0"/>
          </a:p>
        </p:txBody>
      </p:sp>
    </p:spTree>
    <p:extLst>
      <p:ext uri="{BB962C8B-B14F-4D97-AF65-F5344CB8AC3E}">
        <p14:creationId xmlns:p14="http://schemas.microsoft.com/office/powerpoint/2010/main" val="324793732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22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18526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1000" y="3167390"/>
            <a:ext cx="9906000" cy="523220"/>
          </a:xfrm>
          <a:prstGeom prst="rect">
            <a:avLst/>
          </a:prstGeom>
          <a:noFill/>
        </p:spPr>
        <p:txBody>
          <a:bodyPr wrap="square" rtlCol="0">
            <a:spAutoFit/>
          </a:bodyPr>
          <a:lstStyle/>
          <a:p>
            <a:pPr algn="ctr"/>
            <a:r>
              <a:rPr lang="en-US" sz="2800" dirty="0" smtClean="0">
                <a:solidFill>
                  <a:prstClr val="black">
                    <a:lumMod val="75000"/>
                    <a:lumOff val="25000"/>
                  </a:prstClr>
                </a:solidFill>
                <a:latin typeface="Segoe UI Semibold" pitchFamily="34" charset="0"/>
              </a:rPr>
              <a:t>Hue</a:t>
            </a:r>
            <a:r>
              <a:rPr lang="en-US" sz="2800" dirty="0" smtClean="0">
                <a:solidFill>
                  <a:prstClr val="black">
                    <a:lumMod val="75000"/>
                    <a:lumOff val="25000"/>
                  </a:prstClr>
                </a:solidFill>
                <a:latin typeface="Segoe UI Light" pitchFamily="34" charset="0"/>
              </a:rPr>
              <a:t> is not the only visual feature that is </a:t>
            </a:r>
            <a:r>
              <a:rPr lang="en-US" sz="2800" dirty="0" err="1" smtClean="0">
                <a:solidFill>
                  <a:prstClr val="black">
                    <a:lumMod val="75000"/>
                    <a:lumOff val="25000"/>
                  </a:prstClr>
                </a:solidFill>
                <a:latin typeface="Segoe UI Light" pitchFamily="34" charset="0"/>
              </a:rPr>
              <a:t>preattentive</a:t>
            </a:r>
            <a:r>
              <a:rPr lang="en-US" sz="2800" dirty="0" smtClean="0">
                <a:solidFill>
                  <a:prstClr val="black">
                    <a:lumMod val="75000"/>
                    <a:lumOff val="25000"/>
                  </a:prstClr>
                </a:solidFill>
                <a:latin typeface="Segoe UI Light" pitchFamily="34" charset="0"/>
              </a:rPr>
              <a:t>.</a:t>
            </a:r>
          </a:p>
        </p:txBody>
      </p:sp>
    </p:spTree>
    <p:extLst>
      <p:ext uri="{BB962C8B-B14F-4D97-AF65-F5344CB8AC3E}">
        <p14:creationId xmlns:p14="http://schemas.microsoft.com/office/powerpoint/2010/main" val="721648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609600" y="457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864476" y="19050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1466193" y="11771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578069" y="3124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1983827" y="269853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790497" y="182091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2441027" y="11797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3980793" y="53471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1684283" y="5029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441027" y="38100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1219200" y="402546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3174124" y="11613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124200" y="250409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136228" y="3284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2141483" y="19522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578069" y="524729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48000" y="52578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4516821" y="251722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2819400" y="30847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4235669" y="74755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980793" y="159231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5751786" y="163173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grpSp>
        <p:nvGrpSpPr>
          <p:cNvPr id="3" name="Group 2"/>
          <p:cNvGrpSpPr/>
          <p:nvPr/>
        </p:nvGrpSpPr>
        <p:grpSpPr>
          <a:xfrm rot="5400000">
            <a:off x="4757245" y="2510659"/>
            <a:ext cx="3016469" cy="5157951"/>
            <a:chOff x="1371600" y="480849"/>
            <a:chExt cx="3016469" cy="5157951"/>
          </a:xfrm>
        </p:grpSpPr>
        <p:sp>
          <p:nvSpPr>
            <p:cNvPr id="75" name="Rectangle 74"/>
            <p:cNvSpPr/>
            <p:nvPr/>
          </p:nvSpPr>
          <p:spPr>
            <a:xfrm>
              <a:off x="1618593" y="13295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136227" y="285093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2942897" y="197331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2593427" y="13321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3930869" y="39624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1836683" y="51816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2593427" y="39624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1371600" y="417786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3326524" y="13137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3276600" y="265649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2288628" y="4808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2293883" y="21046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2971800" y="32371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3557752" y="335017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grpSp>
      <p:sp>
        <p:nvSpPr>
          <p:cNvPr id="89" name="Rectangle 88"/>
          <p:cNvSpPr/>
          <p:nvPr/>
        </p:nvSpPr>
        <p:spPr>
          <a:xfrm>
            <a:off x="6926318" y="250408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6645166" y="73441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8161283" y="16185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5060731" y="208893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5289331" y="9485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6805448" y="183274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6348248" y="35419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6017173" y="254613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7790795" y="52683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8" name="Rectangle 97"/>
          <p:cNvSpPr/>
          <p:nvPr/>
        </p:nvSpPr>
        <p:spPr>
          <a:xfrm>
            <a:off x="1216573" y="6166946"/>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2141483"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3247697" y="2522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5901559" y="2522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2" name="Rectangle 101"/>
          <p:cNvSpPr/>
          <p:nvPr/>
        </p:nvSpPr>
        <p:spPr>
          <a:xfrm>
            <a:off x="3778469" y="309267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3" name="Rectangle 102"/>
          <p:cNvSpPr/>
          <p:nvPr/>
        </p:nvSpPr>
        <p:spPr>
          <a:xfrm>
            <a:off x="2469930" y="45746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3476297" y="614066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7972098" y="282991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6" name="Rectangle 105"/>
          <p:cNvSpPr/>
          <p:nvPr/>
        </p:nvSpPr>
        <p:spPr>
          <a:xfrm>
            <a:off x="5452242" y="328054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175493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flipV="1">
            <a:off x="578069" y="328449"/>
            <a:ext cx="8266386" cy="6269420"/>
            <a:chOff x="578069" y="328449"/>
            <a:chExt cx="8266386" cy="6269420"/>
          </a:xfrm>
        </p:grpSpPr>
        <p:sp>
          <p:nvSpPr>
            <p:cNvPr id="2" name="Rectangle 1"/>
            <p:cNvSpPr/>
            <p:nvPr/>
          </p:nvSpPr>
          <p:spPr>
            <a:xfrm>
              <a:off x="609600" y="457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864476" y="19050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1466193" y="11771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578069" y="3124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1983827" y="269853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790497" y="182091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2441027" y="11797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3980793" y="53471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1684283" y="5029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441027" y="38100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1219200" y="402546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3174124" y="11613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124200" y="250409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136228" y="3284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2141483" y="19522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578069" y="524729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48000" y="52578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4516821" y="251722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2819400" y="30847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4235669" y="74755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980793" y="159231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5751786" y="163173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grpSp>
          <p:nvGrpSpPr>
            <p:cNvPr id="3" name="Group 2"/>
            <p:cNvGrpSpPr/>
            <p:nvPr/>
          </p:nvGrpSpPr>
          <p:grpSpPr>
            <a:xfrm rot="5400000">
              <a:off x="4757245" y="2510659"/>
              <a:ext cx="3016469" cy="5157951"/>
              <a:chOff x="1371600" y="480849"/>
              <a:chExt cx="3016469" cy="5157951"/>
            </a:xfrm>
          </p:grpSpPr>
          <p:sp>
            <p:nvSpPr>
              <p:cNvPr id="75" name="Rectangle 74"/>
              <p:cNvSpPr/>
              <p:nvPr/>
            </p:nvSpPr>
            <p:spPr>
              <a:xfrm>
                <a:off x="1618593" y="13295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136227" y="285093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2942897" y="197331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2593427" y="13321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3930869" y="39624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1836683" y="51816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2593427" y="39624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1371600" y="417786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3326524" y="13137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3276600" y="265649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2288628" y="4808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2293883" y="21046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2971800" y="32371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3557752" y="335017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grpSp>
        <p:sp>
          <p:nvSpPr>
            <p:cNvPr id="89" name="Rectangle 88"/>
            <p:cNvSpPr/>
            <p:nvPr/>
          </p:nvSpPr>
          <p:spPr>
            <a:xfrm>
              <a:off x="6926318" y="250408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6645166" y="73441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8161283" y="16185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5060731" y="208893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5289331" y="9485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6805448" y="183274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6348248" y="35419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6017173" y="254613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7790795" y="52683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grpSp>
      <p:sp>
        <p:nvSpPr>
          <p:cNvPr id="49" name="Rectangle 48"/>
          <p:cNvSpPr/>
          <p:nvPr/>
        </p:nvSpPr>
        <p:spPr>
          <a:xfrm flipV="1">
            <a:off x="1114097" y="45720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flipV="1">
            <a:off x="1734206" y="68580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flipV="1">
            <a:off x="2309649" y="29691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flipV="1">
            <a:off x="3205655" y="19707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 name="Oval 4"/>
          <p:cNvSpPr/>
          <p:nvPr/>
        </p:nvSpPr>
        <p:spPr>
          <a:xfrm>
            <a:off x="2441027" y="1897118"/>
            <a:ext cx="4572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7401043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095500" y="3044280"/>
            <a:ext cx="4953000" cy="769441"/>
          </a:xfrm>
          <a:prstGeom prst="rect">
            <a:avLst/>
          </a:prstGeom>
          <a:noFill/>
        </p:spPr>
        <p:txBody>
          <a:bodyPr wrap="square" rtlCol="0">
            <a:spAutoFit/>
          </a:bodyPr>
          <a:lstStyle/>
          <a:p>
            <a:pPr algn="ctr"/>
            <a:r>
              <a:rPr lang="en-US" sz="4400" dirty="0">
                <a:solidFill>
                  <a:prstClr val="black">
                    <a:lumMod val="75000"/>
                    <a:lumOff val="25000"/>
                  </a:prstClr>
                </a:solidFill>
                <a:latin typeface="Segoe UI Light" pitchFamily="34" charset="0"/>
              </a:rPr>
              <a:t>F</a:t>
            </a:r>
            <a:r>
              <a:rPr lang="en-US" sz="4400" dirty="0" smtClean="0">
                <a:solidFill>
                  <a:prstClr val="black">
                    <a:lumMod val="75000"/>
                    <a:lumOff val="25000"/>
                  </a:prstClr>
                </a:solidFill>
                <a:latin typeface="Segoe UI Light" pitchFamily="34" charset="0"/>
              </a:rPr>
              <a:t>ind the red ball…</a:t>
            </a:r>
          </a:p>
        </p:txBody>
      </p:sp>
    </p:spTree>
    <p:extLst>
      <p:ext uri="{BB962C8B-B14F-4D97-AF65-F5344CB8AC3E}">
        <p14:creationId xmlns:p14="http://schemas.microsoft.com/office/powerpoint/2010/main" val="20556847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Seats</a:t>
            </a:r>
            <a:endParaRPr lang="en-US" dirty="0"/>
          </a:p>
        </p:txBody>
      </p:sp>
      <p:sp>
        <p:nvSpPr>
          <p:cNvPr id="3" name="Content Placeholder 2"/>
          <p:cNvSpPr>
            <a:spLocks noGrp="1"/>
          </p:cNvSpPr>
          <p:nvPr>
            <p:ph idx="1"/>
          </p:nvPr>
        </p:nvSpPr>
        <p:spPr/>
        <p:txBody>
          <a:bodyPr/>
          <a:lstStyle/>
          <a:p>
            <a:r>
              <a:rPr lang="en-US" dirty="0" smtClean="0"/>
              <a:t>Thursday: Everyone gets a new seat!</a:t>
            </a:r>
          </a:p>
          <a:p>
            <a:pPr lvl="1"/>
            <a:r>
              <a:rPr lang="en-US" dirty="0" smtClean="0"/>
              <a:t>Sit near project groups</a:t>
            </a:r>
          </a:p>
          <a:p>
            <a:pPr lvl="1"/>
            <a:endParaRPr lang="en-US" dirty="0"/>
          </a:p>
          <a:p>
            <a:r>
              <a:rPr lang="en-US" dirty="0" smtClean="0"/>
              <a:t>But feel free to move now :)</a:t>
            </a:r>
          </a:p>
        </p:txBody>
      </p:sp>
    </p:spTree>
    <p:extLst>
      <p:ext uri="{BB962C8B-B14F-4D97-AF65-F5344CB8AC3E}">
        <p14:creationId xmlns:p14="http://schemas.microsoft.com/office/powerpoint/2010/main" val="2929507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 name="Rectangle 53"/>
          <p:cNvSpPr/>
          <p:nvPr/>
        </p:nvSpPr>
        <p:spPr>
          <a:xfrm>
            <a:off x="864476" y="19050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1466193" y="11771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380868" y="329565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1684283" y="316992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1113570" y="24463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3980793" y="53471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1684283" y="5029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1447800" y="430608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6017173" y="273137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314259"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4516821" y="251722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641249" y="136739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805139" y="344765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6017173" y="127595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rot="5400000">
            <a:off x="7538545" y="38283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rot="5400000">
            <a:off x="6017173" y="43460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rot="5400000">
            <a:off x="6894786" y="51526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rot="5400000">
            <a:off x="7535917" y="48032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rot="5400000">
            <a:off x="4905704" y="614066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rot="5400000">
            <a:off x="4811110" y="51526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rot="5400000">
            <a:off x="4690242" y="35814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rot="5400000">
            <a:off x="6475030"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rot="5400000">
            <a:off x="8387255" y="449842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rot="5400000">
            <a:off x="5517931" y="576755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6926318" y="250408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8161283" y="16185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4974021" y="18172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5289331" y="9485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6348248" y="35419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7790795" y="52683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8" name="Rectangle 97"/>
          <p:cNvSpPr/>
          <p:nvPr/>
        </p:nvSpPr>
        <p:spPr>
          <a:xfrm>
            <a:off x="1216573" y="6166946"/>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2141483"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3667585" y="51895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5901559" y="2522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3" name="Rectangle 102"/>
          <p:cNvSpPr/>
          <p:nvPr/>
        </p:nvSpPr>
        <p:spPr>
          <a:xfrm>
            <a:off x="2469930" y="45746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3476297" y="614066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7972098" y="282991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8397240" y="16080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a:off x="3307080" y="168966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792480"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2351164"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a:off x="7010400" y="326700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9" name="Oval 118"/>
          <p:cNvSpPr/>
          <p:nvPr/>
        </p:nvSpPr>
        <p:spPr>
          <a:xfrm>
            <a:off x="209260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Oval 119"/>
          <p:cNvSpPr/>
          <p:nvPr/>
        </p:nvSpPr>
        <p:spPr>
          <a:xfrm>
            <a:off x="518160"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1" name="Oval 120"/>
          <p:cNvSpPr/>
          <p:nvPr/>
        </p:nvSpPr>
        <p:spPr>
          <a:xfrm>
            <a:off x="4141602" y="593768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Oval 122"/>
          <p:cNvSpPr/>
          <p:nvPr/>
        </p:nvSpPr>
        <p:spPr>
          <a:xfrm>
            <a:off x="3867282" y="25918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4" name="Oval 123"/>
          <p:cNvSpPr/>
          <p:nvPr/>
        </p:nvSpPr>
        <p:spPr>
          <a:xfrm>
            <a:off x="518160"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6" name="Oval 125"/>
          <p:cNvSpPr/>
          <p:nvPr/>
        </p:nvSpPr>
        <p:spPr>
          <a:xfrm>
            <a:off x="8389883" y="231753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127"/>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8161808" y="368597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1191873" y="553632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3347545" y="42950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Oval 134"/>
          <p:cNvSpPr/>
          <p:nvPr/>
        </p:nvSpPr>
        <p:spPr>
          <a:xfrm>
            <a:off x="5662974" y="189843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Oval 135"/>
          <p:cNvSpPr/>
          <p:nvPr/>
        </p:nvSpPr>
        <p:spPr>
          <a:xfrm>
            <a:off x="518160"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Oval 139"/>
          <p:cNvSpPr/>
          <p:nvPr/>
        </p:nvSpPr>
        <p:spPr>
          <a:xfrm>
            <a:off x="4585664" y="427928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Oval 140"/>
          <p:cNvSpPr/>
          <p:nvPr/>
        </p:nvSpPr>
        <p:spPr>
          <a:xfrm>
            <a:off x="2076844" y="47323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2" name="Oval 141"/>
          <p:cNvSpPr/>
          <p:nvPr/>
        </p:nvSpPr>
        <p:spPr>
          <a:xfrm>
            <a:off x="2798905" y="587475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6" name="Oval 145"/>
          <p:cNvSpPr/>
          <p:nvPr/>
        </p:nvSpPr>
        <p:spPr>
          <a:xfrm>
            <a:off x="2990193"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4445350"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47"/>
          <p:cNvSpPr/>
          <p:nvPr/>
        </p:nvSpPr>
        <p:spPr>
          <a:xfrm>
            <a:off x="6785347" y="430727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Oval 148"/>
          <p:cNvSpPr/>
          <p:nvPr/>
        </p:nvSpPr>
        <p:spPr>
          <a:xfrm>
            <a:off x="8050531" y="54864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7280516"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1341120"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2" name="Oval 151"/>
          <p:cNvSpPr/>
          <p:nvPr/>
        </p:nvSpPr>
        <p:spPr>
          <a:xfrm>
            <a:off x="7113401" y="107941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Oval 152"/>
          <p:cNvSpPr/>
          <p:nvPr/>
        </p:nvSpPr>
        <p:spPr>
          <a:xfrm>
            <a:off x="5214051" y="27841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Oval 155"/>
          <p:cNvSpPr/>
          <p:nvPr/>
        </p:nvSpPr>
        <p:spPr>
          <a:xfrm>
            <a:off x="5662974" y="494971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Oval 156"/>
          <p:cNvSpPr/>
          <p:nvPr/>
        </p:nvSpPr>
        <p:spPr>
          <a:xfrm>
            <a:off x="3068364" y="5152697"/>
            <a:ext cx="548640" cy="5486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972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90500" y="838200"/>
            <a:ext cx="8763000" cy="707886"/>
          </a:xfrm>
          <a:prstGeom prst="rect">
            <a:avLst/>
          </a:prstGeom>
          <a:noFill/>
        </p:spPr>
        <p:txBody>
          <a:bodyPr wrap="square" rtlCol="0">
            <a:spAutoFit/>
          </a:bodyPr>
          <a:lstStyle/>
          <a:p>
            <a:pPr algn="ctr"/>
            <a:r>
              <a:rPr lang="en-US" sz="4000" dirty="0" smtClean="0">
                <a:latin typeface="Segoe UI Light" pitchFamily="34" charset="0"/>
              </a:rPr>
              <a:t>Why didn’t this work?</a:t>
            </a:r>
          </a:p>
        </p:txBody>
      </p:sp>
      <p:sp>
        <p:nvSpPr>
          <p:cNvPr id="5" name="TextBox 4"/>
          <p:cNvSpPr txBox="1"/>
          <p:nvPr/>
        </p:nvSpPr>
        <p:spPr>
          <a:xfrm>
            <a:off x="0" y="6474034"/>
            <a:ext cx="7924800" cy="307766"/>
          </a:xfrm>
          <a:prstGeom prst="rect">
            <a:avLst/>
          </a:prstGeom>
          <a:noFill/>
        </p:spPr>
        <p:txBody>
          <a:bodyPr wrap="square" lIns="91431" tIns="45715" rIns="91431" bIns="45715" rtlCol="0">
            <a:spAutoFit/>
          </a:bodyPr>
          <a:lstStyle/>
          <a:p>
            <a:r>
              <a:rPr lang="en-US" sz="1400" dirty="0" smtClean="0">
                <a:solidFill>
                  <a:prstClr val="black">
                    <a:lumMod val="50000"/>
                    <a:lumOff val="50000"/>
                  </a:prstClr>
                </a:solidFill>
                <a:latin typeface="Segoe UI Light" pitchFamily="34" charset="0"/>
              </a:rPr>
              <a:t>[</a:t>
            </a:r>
            <a:r>
              <a:rPr lang="en-US" sz="1400" dirty="0">
                <a:solidFill>
                  <a:prstClr val="black">
                    <a:lumMod val="50000"/>
                    <a:lumOff val="50000"/>
                  </a:prstClr>
                </a:solidFill>
                <a:latin typeface="Segoe UI Light" pitchFamily="34" charset="0"/>
              </a:rPr>
              <a:t>Christopher Healey, http://www.csc.ncsu.edu/faculty/healey/PP/]</a:t>
            </a:r>
          </a:p>
        </p:txBody>
      </p:sp>
      <p:sp>
        <p:nvSpPr>
          <p:cNvPr id="8" name="TextBox 7"/>
          <p:cNvSpPr txBox="1"/>
          <p:nvPr/>
        </p:nvSpPr>
        <p:spPr>
          <a:xfrm>
            <a:off x="662765" y="1903393"/>
            <a:ext cx="7848600" cy="1384995"/>
          </a:xfrm>
          <a:prstGeom prst="rect">
            <a:avLst/>
          </a:prstGeom>
          <a:noFill/>
        </p:spPr>
        <p:txBody>
          <a:bodyPr wrap="square" rtlCol="0">
            <a:spAutoFit/>
          </a:bodyPr>
          <a:lstStyle/>
          <a:p>
            <a:r>
              <a:rPr lang="en-US" sz="2800" dirty="0" smtClean="0">
                <a:latin typeface="Segoe UI Light" pitchFamily="34" charset="0"/>
              </a:rPr>
              <a:t>A </a:t>
            </a:r>
            <a:r>
              <a:rPr lang="en-US" sz="2800" dirty="0" err="1" smtClean="0">
                <a:latin typeface="Segoe UI Semibold" pitchFamily="34" charset="0"/>
              </a:rPr>
              <a:t>conjuction</a:t>
            </a:r>
            <a:r>
              <a:rPr lang="en-US" sz="2800" dirty="0" smtClean="0">
                <a:latin typeface="Segoe UI Semibold" pitchFamily="34" charset="0"/>
              </a:rPr>
              <a:t> target </a:t>
            </a:r>
            <a:r>
              <a:rPr lang="en-US" sz="2800" dirty="0" smtClean="0">
                <a:latin typeface="Segoe UI Light" pitchFamily="34" charset="0"/>
              </a:rPr>
              <a:t>is a target made up of a combination of non-unique features and typically cannot be detected </a:t>
            </a:r>
            <a:r>
              <a:rPr lang="en-US" sz="2800" dirty="0" err="1" smtClean="0">
                <a:latin typeface="Segoe UI Light" pitchFamily="34" charset="0"/>
              </a:rPr>
              <a:t>preattentively</a:t>
            </a:r>
            <a:r>
              <a:rPr lang="en-US" sz="2800" dirty="0" smtClean="0">
                <a:latin typeface="Segoe UI Light" pitchFamily="34" charset="0"/>
              </a:rPr>
              <a:t>.</a:t>
            </a:r>
            <a:endParaRPr lang="en-US" sz="2800" dirty="0" smtClean="0">
              <a:latin typeface="Segoe UI Semibold" pitchFamily="34" charset="0"/>
            </a:endParaRPr>
          </a:p>
        </p:txBody>
      </p:sp>
    </p:spTree>
    <p:extLst>
      <p:ext uri="{BB962C8B-B14F-4D97-AF65-F5344CB8AC3E}">
        <p14:creationId xmlns:p14="http://schemas.microsoft.com/office/powerpoint/2010/main" val="2548880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 name="Rectangle 53"/>
          <p:cNvSpPr/>
          <p:nvPr/>
        </p:nvSpPr>
        <p:spPr>
          <a:xfrm>
            <a:off x="864476" y="19050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1466193" y="11771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380868" y="329565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1684283" y="316992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1113570" y="24463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3980793" y="53471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1684283" y="50292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1447800" y="430608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6017173" y="273137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314259"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4516821" y="251722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641249" y="136739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805139" y="344765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6017173" y="127595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rot="5400000">
            <a:off x="7538545" y="38283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rot="5400000">
            <a:off x="6017173" y="43460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rot="5400000">
            <a:off x="6894786" y="51526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rot="5400000">
            <a:off x="7535917" y="48032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rot="5400000">
            <a:off x="4905704" y="614066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rot="5400000">
            <a:off x="4811110" y="515269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rot="5400000">
            <a:off x="4690242" y="3581400"/>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rot="5400000">
            <a:off x="6475030"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rot="5400000">
            <a:off x="8387255" y="449842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rot="5400000">
            <a:off x="5517931" y="576755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6926318" y="250408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8161283" y="1618593"/>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4974021" y="18172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5289331" y="94855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6348248" y="354198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7790795" y="526835"/>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8" name="Rectangle 97"/>
          <p:cNvSpPr/>
          <p:nvPr/>
        </p:nvSpPr>
        <p:spPr>
          <a:xfrm>
            <a:off x="1216573" y="6166946"/>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2141483" y="5804338"/>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3667585" y="518951"/>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5901559" y="25224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3" name="Rectangle 102"/>
          <p:cNvSpPr/>
          <p:nvPr/>
        </p:nvSpPr>
        <p:spPr>
          <a:xfrm>
            <a:off x="2469930" y="4574627"/>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3476297" y="6140669"/>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7972098" y="2829912"/>
            <a:ext cx="4572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109" name="Oval 108"/>
          <p:cNvSpPr/>
          <p:nvPr/>
        </p:nvSpPr>
        <p:spPr>
          <a:xfrm>
            <a:off x="8397240" y="16080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a:off x="3307080" y="168966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Oval 110"/>
          <p:cNvSpPr/>
          <p:nvPr/>
        </p:nvSpPr>
        <p:spPr>
          <a:xfrm>
            <a:off x="792480" y="278419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Oval 112"/>
          <p:cNvSpPr/>
          <p:nvPr/>
        </p:nvSpPr>
        <p:spPr>
          <a:xfrm>
            <a:off x="2351164" y="227443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a:off x="7010400" y="326700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9" name="Oval 118"/>
          <p:cNvSpPr/>
          <p:nvPr/>
        </p:nvSpPr>
        <p:spPr>
          <a:xfrm>
            <a:off x="2092609" y="362712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Oval 119"/>
          <p:cNvSpPr/>
          <p:nvPr/>
        </p:nvSpPr>
        <p:spPr>
          <a:xfrm>
            <a:off x="518160" y="505074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1" name="Oval 120"/>
          <p:cNvSpPr/>
          <p:nvPr/>
        </p:nvSpPr>
        <p:spPr>
          <a:xfrm>
            <a:off x="4141602" y="593768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Oval 122"/>
          <p:cNvSpPr/>
          <p:nvPr/>
        </p:nvSpPr>
        <p:spPr>
          <a:xfrm>
            <a:off x="3867282" y="25918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4" name="Oval 123"/>
          <p:cNvSpPr/>
          <p:nvPr/>
        </p:nvSpPr>
        <p:spPr>
          <a:xfrm>
            <a:off x="518160" y="8050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6" name="Oval 125"/>
          <p:cNvSpPr/>
          <p:nvPr/>
        </p:nvSpPr>
        <p:spPr>
          <a:xfrm>
            <a:off x="8389883" y="231753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Oval 127"/>
          <p:cNvSpPr/>
          <p:nvPr/>
        </p:nvSpPr>
        <p:spPr>
          <a:xfrm>
            <a:off x="7280516" y="587791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Oval 128"/>
          <p:cNvSpPr/>
          <p:nvPr/>
        </p:nvSpPr>
        <p:spPr>
          <a:xfrm>
            <a:off x="8161808" y="368597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Oval 129"/>
          <p:cNvSpPr/>
          <p:nvPr/>
        </p:nvSpPr>
        <p:spPr>
          <a:xfrm>
            <a:off x="1191873" y="5536324"/>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Oval 130"/>
          <p:cNvSpPr/>
          <p:nvPr/>
        </p:nvSpPr>
        <p:spPr>
          <a:xfrm>
            <a:off x="3347545" y="42950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Oval 134"/>
          <p:cNvSpPr/>
          <p:nvPr/>
        </p:nvSpPr>
        <p:spPr>
          <a:xfrm>
            <a:off x="5662974" y="189843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Oval 135"/>
          <p:cNvSpPr/>
          <p:nvPr/>
        </p:nvSpPr>
        <p:spPr>
          <a:xfrm>
            <a:off x="518160" y="400181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Oval 139"/>
          <p:cNvSpPr/>
          <p:nvPr/>
        </p:nvSpPr>
        <p:spPr>
          <a:xfrm>
            <a:off x="4585664" y="427928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Oval 140"/>
          <p:cNvSpPr/>
          <p:nvPr/>
        </p:nvSpPr>
        <p:spPr>
          <a:xfrm>
            <a:off x="2076844" y="47323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2" name="Oval 141"/>
          <p:cNvSpPr/>
          <p:nvPr/>
        </p:nvSpPr>
        <p:spPr>
          <a:xfrm>
            <a:off x="2798905" y="587475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6" name="Oval 145"/>
          <p:cNvSpPr/>
          <p:nvPr/>
        </p:nvSpPr>
        <p:spPr>
          <a:xfrm>
            <a:off x="2990193" y="328132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4445350" y="1275955"/>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Oval 147"/>
          <p:cNvSpPr/>
          <p:nvPr/>
        </p:nvSpPr>
        <p:spPr>
          <a:xfrm>
            <a:off x="6785347" y="430727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Oval 148"/>
          <p:cNvSpPr/>
          <p:nvPr/>
        </p:nvSpPr>
        <p:spPr>
          <a:xfrm>
            <a:off x="8050531" y="54864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7280516" y="1929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1341120" y="22155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2" name="Oval 151"/>
          <p:cNvSpPr/>
          <p:nvPr/>
        </p:nvSpPr>
        <p:spPr>
          <a:xfrm>
            <a:off x="7113401" y="107941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Oval 152"/>
          <p:cNvSpPr/>
          <p:nvPr/>
        </p:nvSpPr>
        <p:spPr>
          <a:xfrm>
            <a:off x="5214051" y="278419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Oval 155"/>
          <p:cNvSpPr/>
          <p:nvPr/>
        </p:nvSpPr>
        <p:spPr>
          <a:xfrm>
            <a:off x="5662974" y="494971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Oval 156"/>
          <p:cNvSpPr/>
          <p:nvPr/>
        </p:nvSpPr>
        <p:spPr>
          <a:xfrm>
            <a:off x="3068364" y="5152697"/>
            <a:ext cx="548640" cy="5486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
        <p:nvSpPr>
          <p:cNvPr id="69" name="Rectangular Callout 68"/>
          <p:cNvSpPr/>
          <p:nvPr/>
        </p:nvSpPr>
        <p:spPr>
          <a:xfrm>
            <a:off x="609468" y="805093"/>
            <a:ext cx="8234987" cy="3155206"/>
          </a:xfrm>
          <a:prstGeom prst="wedgeRectCallout">
            <a:avLst>
              <a:gd name="adj1" fmla="val -16750"/>
              <a:gd name="adj2" fmla="val 87716"/>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800" dirty="0" smtClean="0">
                <a:solidFill>
                  <a:prstClr val="black"/>
                </a:solidFill>
                <a:latin typeface="Segoe UI Light" pitchFamily="34" charset="0"/>
              </a:rPr>
              <a:t>Numerous </a:t>
            </a:r>
            <a:r>
              <a:rPr lang="en-US" sz="2800" dirty="0" smtClean="0">
                <a:solidFill>
                  <a:prstClr val="black"/>
                </a:solidFill>
                <a:latin typeface="Segoe UI Light" pitchFamily="34" charset="0"/>
              </a:rPr>
              <a:t>studies have shown that this target </a:t>
            </a:r>
            <a:r>
              <a:rPr lang="en-US" sz="2800" dirty="0" smtClean="0">
                <a:solidFill>
                  <a:prstClr val="black"/>
                </a:solidFill>
                <a:latin typeface="Segoe UI Semibold" pitchFamily="34" charset="0"/>
              </a:rPr>
              <a:t>cannot be detected </a:t>
            </a:r>
            <a:r>
              <a:rPr lang="en-US" sz="2800" dirty="0" err="1" smtClean="0">
                <a:solidFill>
                  <a:prstClr val="black"/>
                </a:solidFill>
                <a:latin typeface="Segoe UI Semibold" pitchFamily="34" charset="0"/>
              </a:rPr>
              <a:t>preattentively</a:t>
            </a:r>
            <a:r>
              <a:rPr lang="en-US" sz="2800" dirty="0" smtClean="0">
                <a:solidFill>
                  <a:prstClr val="black"/>
                </a:solidFill>
                <a:latin typeface="Segoe UI Light" pitchFamily="34" charset="0"/>
              </a:rPr>
              <a:t>. Instead, viewers must perform a </a:t>
            </a:r>
            <a:r>
              <a:rPr lang="en-US" sz="2800" dirty="0" smtClean="0">
                <a:solidFill>
                  <a:prstClr val="black"/>
                </a:solidFill>
                <a:latin typeface="Segoe UI Semibold" pitchFamily="34" charset="0"/>
              </a:rPr>
              <a:t>time-consuming serial search </a:t>
            </a:r>
            <a:r>
              <a:rPr lang="en-US" sz="2800" dirty="0" smtClean="0">
                <a:solidFill>
                  <a:prstClr val="black"/>
                </a:solidFill>
                <a:latin typeface="Segoe UI Light" pitchFamily="34" charset="0"/>
              </a:rPr>
              <a:t>to confirm the presence or absence of the red circle.</a:t>
            </a:r>
            <a:endParaRPr lang="en-US" sz="2400" dirty="0">
              <a:solidFill>
                <a:prstClr val="black"/>
              </a:solidFill>
              <a:latin typeface="Segoe UI Light" pitchFamily="34" charset="0"/>
            </a:endParaRPr>
          </a:p>
        </p:txBody>
      </p:sp>
    </p:spTree>
    <p:extLst>
      <p:ext uri="{BB962C8B-B14F-4D97-AF65-F5344CB8AC3E}">
        <p14:creationId xmlns:p14="http://schemas.microsoft.com/office/powerpoint/2010/main" val="48256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Aspects of perception</a:t>
            </a:r>
            <a:endParaRPr lang="en-US" dirty="0"/>
          </a:p>
        </p:txBody>
      </p:sp>
      <p:sp>
        <p:nvSpPr>
          <p:cNvPr id="3" name="Content Placeholder 2"/>
          <p:cNvSpPr>
            <a:spLocks noGrp="1"/>
          </p:cNvSpPr>
          <p:nvPr>
            <p:ph idx="1"/>
          </p:nvPr>
        </p:nvSpPr>
        <p:spPr/>
        <p:txBody>
          <a:bodyPr/>
          <a:lstStyle/>
          <a:p>
            <a:r>
              <a:rPr lang="en-US" dirty="0" smtClean="0"/>
              <a:t>Visual perception</a:t>
            </a:r>
          </a:p>
          <a:p>
            <a:r>
              <a:rPr lang="en-US" dirty="0" smtClean="0"/>
              <a:t>Auditory perception</a:t>
            </a:r>
          </a:p>
          <a:p>
            <a:r>
              <a:rPr lang="en-US" dirty="0" smtClean="0"/>
              <a:t>Tactile/haptic perception</a:t>
            </a:r>
          </a:p>
          <a:p>
            <a:endParaRPr lang="en-US" dirty="0"/>
          </a:p>
          <a:p>
            <a:r>
              <a:rPr lang="en-US" dirty="0" smtClean="0">
                <a:solidFill>
                  <a:schemeClr val="tx1">
                    <a:lumMod val="50000"/>
                  </a:schemeClr>
                </a:solidFill>
              </a:rPr>
              <a:t>Smell</a:t>
            </a:r>
          </a:p>
          <a:p>
            <a:r>
              <a:rPr lang="en-US" dirty="0" smtClean="0">
                <a:solidFill>
                  <a:schemeClr val="tx1">
                    <a:lumMod val="50000"/>
                  </a:schemeClr>
                </a:solidFill>
              </a:rPr>
              <a:t>Taste</a:t>
            </a:r>
          </a:p>
        </p:txBody>
      </p:sp>
    </p:spTree>
    <p:extLst>
      <p:ext uri="{BB962C8B-B14F-4D97-AF65-F5344CB8AC3E}">
        <p14:creationId xmlns:p14="http://schemas.microsoft.com/office/powerpoint/2010/main" val="26032331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D:\Dropbox\Teaching\MyClasses\CMSC838-TangibleInteractionDesign\images\IgoeFinger_Inver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5714" y="1547009"/>
            <a:ext cx="2512573" cy="37639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962" y="6274776"/>
            <a:ext cx="9160962" cy="3385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16962" y="6274776"/>
            <a:ext cx="8094162" cy="338554"/>
          </a:xfrm>
          <a:prstGeom prst="rect">
            <a:avLst/>
          </a:prstGeom>
          <a:noFill/>
        </p:spPr>
        <p:txBody>
          <a:bodyPr wrap="square" rtlCol="0">
            <a:spAutoFit/>
          </a:bodyPr>
          <a:lstStyle/>
          <a:p>
            <a:r>
              <a:rPr lang="en-US" sz="1600" b="1" dirty="0" smtClean="0">
                <a:solidFill>
                  <a:prstClr val="white">
                    <a:lumMod val="65000"/>
                  </a:prstClr>
                </a:solidFill>
                <a:latin typeface="HelveticaNeueLT Com 25 UltLt" pitchFamily="34" charset="0"/>
              </a:rPr>
              <a:t>O’Sullivan and </a:t>
            </a:r>
            <a:r>
              <a:rPr lang="en-US" sz="1600" b="1" dirty="0" err="1" smtClean="0">
                <a:solidFill>
                  <a:prstClr val="white">
                    <a:lumMod val="65000"/>
                  </a:prstClr>
                </a:solidFill>
                <a:latin typeface="HelveticaNeueLT Com 25 UltLt" pitchFamily="34" charset="0"/>
              </a:rPr>
              <a:t>Igoe</a:t>
            </a:r>
            <a:r>
              <a:rPr lang="en-US" sz="1600" b="1" dirty="0" smtClean="0">
                <a:solidFill>
                  <a:prstClr val="white">
                    <a:lumMod val="65000"/>
                  </a:prstClr>
                </a:solidFill>
                <a:latin typeface="HelveticaNeueLT Com 25 UltLt" pitchFamily="34" charset="0"/>
              </a:rPr>
              <a:t>, </a:t>
            </a:r>
            <a:r>
              <a:rPr lang="en-US" sz="1600" dirty="0" smtClean="0">
                <a:solidFill>
                  <a:prstClr val="white">
                    <a:lumMod val="65000"/>
                  </a:prstClr>
                </a:solidFill>
                <a:latin typeface="HelveticaNeueLT Com 25 UltLt" pitchFamily="34" charset="0"/>
              </a:rPr>
              <a:t>Physical Computing, 2004, p. xix</a:t>
            </a:r>
            <a:endParaRPr lang="en-US" sz="1600" dirty="0">
              <a:solidFill>
                <a:prstClr val="white">
                  <a:lumMod val="65000"/>
                </a:prstClr>
              </a:solidFill>
              <a:latin typeface="HelveticaNeueLT Com 25 UltLt" pitchFamily="34" charset="0"/>
            </a:endParaRPr>
          </a:p>
        </p:txBody>
      </p:sp>
      <p:sp>
        <p:nvSpPr>
          <p:cNvPr id="6" name="TextBox 5"/>
          <p:cNvSpPr txBox="1"/>
          <p:nvPr/>
        </p:nvSpPr>
        <p:spPr>
          <a:xfrm>
            <a:off x="1133475" y="533400"/>
            <a:ext cx="6877050" cy="523220"/>
          </a:xfrm>
          <a:prstGeom prst="rect">
            <a:avLst/>
          </a:prstGeom>
          <a:noFill/>
        </p:spPr>
        <p:txBody>
          <a:bodyPr wrap="square" rtlCol="0">
            <a:spAutoFit/>
          </a:bodyPr>
          <a:lstStyle/>
          <a:p>
            <a:pPr algn="ctr"/>
            <a:r>
              <a:rPr lang="en-US" sz="2800" dirty="0" smtClean="0">
                <a:solidFill>
                  <a:prstClr val="white"/>
                </a:solidFill>
                <a:latin typeface="HelveticaNeueLT Com 25 UltLt" pitchFamily="34" charset="0"/>
              </a:rPr>
              <a:t>How </a:t>
            </a:r>
            <a:r>
              <a:rPr lang="en-US" sz="2800" b="1" dirty="0" smtClean="0">
                <a:solidFill>
                  <a:prstClr val="white"/>
                </a:solidFill>
                <a:latin typeface="HelveticaNeueLT Com 25 UltLt" pitchFamily="34" charset="0"/>
              </a:rPr>
              <a:t>computers </a:t>
            </a:r>
            <a:r>
              <a:rPr lang="en-US" sz="2800" dirty="0" smtClean="0">
                <a:solidFill>
                  <a:prstClr val="white"/>
                </a:solidFill>
                <a:latin typeface="HelveticaNeueLT Com 25 UltLt" pitchFamily="34" charset="0"/>
              </a:rPr>
              <a:t>have traditionally </a:t>
            </a:r>
            <a:r>
              <a:rPr lang="en-US" sz="2800" b="1" dirty="0" smtClean="0">
                <a:solidFill>
                  <a:prstClr val="white"/>
                </a:solidFill>
                <a:latin typeface="HelveticaNeueLT Com 25 UltLt" pitchFamily="34" charset="0"/>
              </a:rPr>
              <a:t>seen us</a:t>
            </a:r>
            <a:endParaRPr lang="en-US" sz="2800" dirty="0">
              <a:solidFill>
                <a:prstClr val="white"/>
              </a:solidFill>
              <a:latin typeface="HelveticaNeueLT Com 25 UltLt" pitchFamily="34" charset="0"/>
            </a:endParaRPr>
          </a:p>
        </p:txBody>
      </p:sp>
    </p:spTree>
    <p:extLst>
      <p:ext uri="{BB962C8B-B14F-4D97-AF65-F5344CB8AC3E}">
        <p14:creationId xmlns:p14="http://schemas.microsoft.com/office/powerpoint/2010/main" val="23532449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aspects of performance</a:t>
            </a:r>
            <a:endParaRPr lang="en-US" dirty="0"/>
          </a:p>
        </p:txBody>
      </p:sp>
      <p:sp>
        <p:nvSpPr>
          <p:cNvPr id="3" name="Content Placeholder 2"/>
          <p:cNvSpPr>
            <a:spLocks noGrp="1"/>
          </p:cNvSpPr>
          <p:nvPr>
            <p:ph idx="1"/>
          </p:nvPr>
        </p:nvSpPr>
        <p:spPr/>
        <p:txBody>
          <a:bodyPr/>
          <a:lstStyle/>
          <a:p>
            <a:r>
              <a:rPr lang="en-US" dirty="0" smtClean="0"/>
              <a:t>Emotion</a:t>
            </a:r>
          </a:p>
          <a:p>
            <a:r>
              <a:rPr lang="en-US" dirty="0" smtClean="0"/>
              <a:t>Attention</a:t>
            </a:r>
          </a:p>
          <a:p>
            <a:endParaRPr lang="en-US" dirty="0"/>
          </a:p>
          <a:p>
            <a:r>
              <a:rPr lang="en-US" dirty="0" smtClean="0"/>
              <a:t>Output!</a:t>
            </a:r>
          </a:p>
          <a:p>
            <a:pPr lvl="1"/>
            <a:r>
              <a:rPr lang="en-US" dirty="0" smtClean="0"/>
              <a:t>Speech</a:t>
            </a:r>
          </a:p>
          <a:p>
            <a:pPr lvl="1"/>
            <a:r>
              <a:rPr lang="en-US" dirty="0" smtClean="0"/>
              <a:t>Touch</a:t>
            </a:r>
          </a:p>
          <a:p>
            <a:pPr lvl="1"/>
            <a:r>
              <a:rPr lang="en-US" dirty="0" smtClean="0"/>
              <a:t>Movement</a:t>
            </a:r>
            <a:endParaRPr lang="en-US" dirty="0"/>
          </a:p>
        </p:txBody>
      </p:sp>
      <p:pic>
        <p:nvPicPr>
          <p:cNvPr id="4" name="Picture 3"/>
          <p:cNvPicPr>
            <a:picLocks noChangeAspect="1"/>
          </p:cNvPicPr>
          <p:nvPr/>
        </p:nvPicPr>
        <p:blipFill>
          <a:blip r:embed="rId2"/>
          <a:stretch>
            <a:fillRect/>
          </a:stretch>
        </p:blipFill>
        <p:spPr>
          <a:xfrm>
            <a:off x="5491373" y="1600200"/>
            <a:ext cx="3195427" cy="4762546"/>
          </a:xfrm>
          <a:prstGeom prst="rect">
            <a:avLst/>
          </a:prstGeom>
        </p:spPr>
      </p:pic>
    </p:spTree>
    <p:extLst>
      <p:ext uri="{BB962C8B-B14F-4D97-AF65-F5344CB8AC3E}">
        <p14:creationId xmlns:p14="http://schemas.microsoft.com/office/powerpoint/2010/main" val="13497214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86600" y="2044273"/>
            <a:ext cx="1905000" cy="4508927"/>
          </a:xfrm>
          <a:prstGeom prst="rect">
            <a:avLst/>
          </a:prstGeom>
          <a:noFill/>
        </p:spPr>
        <p:txBody>
          <a:bodyPr wrap="square" rtlCol="0">
            <a:spAutoFit/>
          </a:bodyPr>
          <a:lstStyle/>
          <a:p>
            <a:pPr algn="ctr"/>
            <a:r>
              <a:rPr lang="en-US" sz="28700" b="1" dirty="0" smtClean="0">
                <a:solidFill>
                  <a:prstClr val="black">
                    <a:lumMod val="85000"/>
                    <a:lumOff val="15000"/>
                  </a:prstClr>
                </a:solidFill>
                <a:latin typeface="HelveticaNeueLT Com 107 XBlkCn" pitchFamily="34" charset="0"/>
                <a:cs typeface="Times New Roman" pitchFamily="18" charset="0"/>
              </a:rPr>
              <a:t>”</a:t>
            </a:r>
          </a:p>
        </p:txBody>
      </p:sp>
      <p:sp>
        <p:nvSpPr>
          <p:cNvPr id="4" name="TextBox 3"/>
          <p:cNvSpPr txBox="1"/>
          <p:nvPr/>
        </p:nvSpPr>
        <p:spPr>
          <a:xfrm>
            <a:off x="152400" y="-622727"/>
            <a:ext cx="1905000" cy="4508927"/>
          </a:xfrm>
          <a:prstGeom prst="rect">
            <a:avLst/>
          </a:prstGeom>
          <a:noFill/>
        </p:spPr>
        <p:txBody>
          <a:bodyPr wrap="square" rtlCol="0">
            <a:spAutoFit/>
          </a:bodyPr>
          <a:lstStyle/>
          <a:p>
            <a:pPr algn="ctr"/>
            <a:r>
              <a:rPr lang="en-US" sz="28700" b="1" dirty="0" smtClean="0">
                <a:solidFill>
                  <a:prstClr val="black">
                    <a:lumMod val="85000"/>
                    <a:lumOff val="15000"/>
                  </a:prstClr>
                </a:solidFill>
                <a:latin typeface="HelveticaNeueLT Com 107 XBlkCn" pitchFamily="34" charset="0"/>
                <a:cs typeface="Times New Roman" pitchFamily="18" charset="0"/>
              </a:rPr>
              <a:t>“</a:t>
            </a:r>
          </a:p>
        </p:txBody>
      </p:sp>
      <p:sp>
        <p:nvSpPr>
          <p:cNvPr id="5" name="Rectangle 4"/>
          <p:cNvSpPr/>
          <p:nvPr/>
        </p:nvSpPr>
        <p:spPr>
          <a:xfrm>
            <a:off x="499732" y="880170"/>
            <a:ext cx="8077200" cy="4031873"/>
          </a:xfrm>
          <a:prstGeom prst="rect">
            <a:avLst/>
          </a:prstGeom>
          <a:noFill/>
        </p:spPr>
        <p:txBody>
          <a:bodyPr wrap="square" rtlCol="0">
            <a:spAutoFit/>
          </a:bodyPr>
          <a:lstStyle/>
          <a:p>
            <a:r>
              <a:rPr lang="en-US" sz="3200" dirty="0" smtClean="0">
                <a:solidFill>
                  <a:prstClr val="white"/>
                </a:solidFill>
                <a:latin typeface="Segoe UI Light" pitchFamily="34" charset="0"/>
              </a:rPr>
              <a:t>What </a:t>
            </a:r>
            <a:r>
              <a:rPr lang="en-US" sz="3200" dirty="0">
                <a:solidFill>
                  <a:prstClr val="white"/>
                </a:solidFill>
                <a:latin typeface="Segoe UI Light" pitchFamily="34" charset="0"/>
              </a:rPr>
              <a:t>information consumes is rather obvious: it </a:t>
            </a:r>
            <a:r>
              <a:rPr lang="en-US" sz="3200" dirty="0">
                <a:solidFill>
                  <a:srgbClr val="FFC000"/>
                </a:solidFill>
                <a:latin typeface="Segoe UI Semibold" panose="020B0702040204020203" pitchFamily="34" charset="0"/>
              </a:rPr>
              <a:t>consumes the attention of its recipients</a:t>
            </a:r>
            <a:r>
              <a:rPr lang="en-US" sz="3200" dirty="0">
                <a:solidFill>
                  <a:prstClr val="white"/>
                </a:solidFill>
                <a:latin typeface="Segoe UI Light" pitchFamily="34" charset="0"/>
              </a:rPr>
              <a:t>. Hence a wealth of information creates a poverty of attention, and a need to allocate that attention efficiently among the overabundance of information sources that might consume it.</a:t>
            </a:r>
          </a:p>
          <a:p>
            <a:endParaRPr lang="en-US" sz="3200" dirty="0">
              <a:solidFill>
                <a:prstClr val="white"/>
              </a:solidFill>
              <a:latin typeface="Segoe UI Light" pitchFamily="34" charset="0"/>
            </a:endParaRPr>
          </a:p>
        </p:txBody>
      </p:sp>
      <p:pic>
        <p:nvPicPr>
          <p:cNvPr id="6" name="Picture 2" descr="http://faculty.weatherhead.case.edu/flc2/managingvisually/books/BillBuxt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9232" y="3810000"/>
            <a:ext cx="1276350" cy="157186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V="1">
            <a:off x="-721057" y="2803309"/>
            <a:ext cx="0" cy="1006691"/>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417" y="7620000"/>
            <a:ext cx="1374623" cy="149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54509" y="4634765"/>
            <a:ext cx="7028718" cy="1015663"/>
          </a:xfrm>
          <a:prstGeom prst="rect">
            <a:avLst/>
          </a:prstGeom>
          <a:noFill/>
        </p:spPr>
        <p:txBody>
          <a:bodyPr wrap="square" rtlCol="0">
            <a:spAutoFit/>
          </a:bodyPr>
          <a:lstStyle/>
          <a:p>
            <a:pPr algn="r"/>
            <a:r>
              <a:rPr lang="en-US" sz="2400" b="1" dirty="0" smtClean="0">
                <a:solidFill>
                  <a:prstClr val="white"/>
                </a:solidFill>
                <a:latin typeface="Segoe UI Semibold" pitchFamily="34" charset="0"/>
              </a:rPr>
              <a:t>Herbert Simon</a:t>
            </a:r>
          </a:p>
          <a:p>
            <a:pPr algn="r"/>
            <a:r>
              <a:rPr lang="en-US" sz="1200" dirty="0" smtClean="0">
                <a:solidFill>
                  <a:prstClr val="white"/>
                </a:solidFill>
                <a:latin typeface="Segoe UI Light" pitchFamily="34" charset="0"/>
              </a:rPr>
              <a:t>Professor Carnegie Mellon University</a:t>
            </a:r>
          </a:p>
          <a:p>
            <a:pPr algn="r"/>
            <a:r>
              <a:rPr lang="en-US" sz="1200" dirty="0" smtClean="0">
                <a:solidFill>
                  <a:prstClr val="white"/>
                </a:solidFill>
                <a:latin typeface="Segoe UI Light" pitchFamily="34" charset="0"/>
              </a:rPr>
              <a:t>Nobel Prize / Turing Award Winner</a:t>
            </a:r>
            <a:endParaRPr lang="en-US" sz="1200" dirty="0" smtClean="0">
              <a:solidFill>
                <a:prstClr val="white">
                  <a:lumMod val="50000"/>
                </a:prstClr>
              </a:solidFill>
              <a:latin typeface="Segoe UI Light" pitchFamily="34" charset="0"/>
            </a:endParaRPr>
          </a:p>
          <a:p>
            <a:pPr algn="r"/>
            <a:r>
              <a:rPr lang="en-US" sz="1200" dirty="0" smtClean="0">
                <a:solidFill>
                  <a:prstClr val="white">
                    <a:lumMod val="50000"/>
                  </a:prstClr>
                </a:solidFill>
                <a:latin typeface="Segoe UI Light" pitchFamily="34" charset="0"/>
              </a:rPr>
              <a:t>From: </a:t>
            </a:r>
            <a:r>
              <a:rPr lang="en-US" sz="1200" i="1" dirty="0">
                <a:solidFill>
                  <a:prstClr val="white">
                    <a:lumMod val="50000"/>
                  </a:prstClr>
                </a:solidFill>
                <a:latin typeface="Segoe UI Light" pitchFamily="34" charset="0"/>
              </a:rPr>
              <a:t>Designing Organizations for an Information-Rich </a:t>
            </a:r>
            <a:r>
              <a:rPr lang="en-US" sz="1200" i="1" dirty="0" smtClean="0">
                <a:solidFill>
                  <a:prstClr val="white">
                    <a:lumMod val="50000"/>
                  </a:prstClr>
                </a:solidFill>
                <a:latin typeface="Segoe UI Light" pitchFamily="34" charset="0"/>
              </a:rPr>
              <a:t>World</a:t>
            </a:r>
            <a:r>
              <a:rPr lang="en-US" sz="1200" dirty="0" smtClean="0">
                <a:solidFill>
                  <a:prstClr val="white">
                    <a:lumMod val="50000"/>
                  </a:prstClr>
                </a:solidFill>
                <a:latin typeface="Segoe UI Light" pitchFamily="34" charset="0"/>
              </a:rPr>
              <a:t>, 1971, p. 40-41</a:t>
            </a:r>
            <a:endParaRPr lang="en-US" sz="1000" i="1" dirty="0">
              <a:solidFill>
                <a:prstClr val="white">
                  <a:lumMod val="50000"/>
                </a:prstClr>
              </a:solidFill>
              <a:latin typeface="Segoe UI Light" pitchFamily="34" charset="0"/>
            </a:endParaRPr>
          </a:p>
        </p:txBody>
      </p:sp>
      <p:pic>
        <p:nvPicPr>
          <p:cNvPr id="10" name="Picture 2" descr="Picture of John M. Carroll. © John M. Carro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133600" y="7391400"/>
            <a:ext cx="103632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sigaccess.org/assets11/images/alandix.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3212" y="7139830"/>
            <a:ext cx="1027042" cy="11991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si0.twimg.com/profile_images/483102301/Psi_Circle_Symbol_2_Maste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15600" y="4095985"/>
            <a:ext cx="12858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hcibib.org/images/id-book-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48800" y="4738922"/>
            <a:ext cx="1259248" cy="16499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diva.library.cmu.edu/Simon/simond2.gif"/>
          <p:cNvPicPr>
            <a:picLocks noChangeAspect="1" noChangeArrowheads="1"/>
          </p:cNvPicPr>
          <p:nvPr/>
        </p:nvPicPr>
        <p:blipFill rotWithShape="1">
          <a:blip r:embed="rId9">
            <a:extLst>
              <a:ext uri="{28A0092B-C50C-407E-A947-70E740481C1C}">
                <a14:useLocalDpi xmlns:a14="http://schemas.microsoft.com/office/drawing/2010/main" val="0"/>
              </a:ext>
            </a:extLst>
          </a:blip>
          <a:srcRect l="12282"/>
          <a:stretch/>
        </p:blipFill>
        <p:spPr bwMode="auto">
          <a:xfrm>
            <a:off x="6674759" y="4748730"/>
            <a:ext cx="2081303" cy="172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68900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 Your Awareness_ Do The 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858000"/>
          </a:xfrm>
          <a:prstGeom prst="rect">
            <a:avLst/>
          </a:prstGeom>
        </p:spPr>
      </p:pic>
      <p:grpSp>
        <p:nvGrpSpPr>
          <p:cNvPr id="5" name="Group 4"/>
          <p:cNvGrpSpPr/>
          <p:nvPr/>
        </p:nvGrpSpPr>
        <p:grpSpPr>
          <a:xfrm>
            <a:off x="-914399" y="1086494"/>
            <a:ext cx="4800601" cy="1026085"/>
            <a:chOff x="-773760" y="324493"/>
            <a:chExt cx="4034082" cy="1026085"/>
          </a:xfrm>
        </p:grpSpPr>
        <p:sp>
          <p:nvSpPr>
            <p:cNvPr id="6" name="Right Arrow 5"/>
            <p:cNvSpPr/>
            <p:nvPr/>
          </p:nvSpPr>
          <p:spPr>
            <a:xfrm>
              <a:off x="-773760" y="324493"/>
              <a:ext cx="3906014" cy="1026085"/>
            </a:xfrm>
            <a:prstGeom prst="rightArrow">
              <a:avLst>
                <a:gd name="adj1" fmla="val 100000"/>
                <a:gd name="adj2" fmla="val 0"/>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a:endParaRPr lang="en-US" dirty="0">
                <a:solidFill>
                  <a:prstClr val="white"/>
                </a:solidFill>
              </a:endParaRPr>
            </a:p>
          </p:txBody>
        </p:sp>
        <p:sp>
          <p:nvSpPr>
            <p:cNvPr id="7" name="Title 8"/>
            <p:cNvSpPr txBox="1">
              <a:spLocks/>
            </p:cNvSpPr>
            <p:nvPr/>
          </p:nvSpPr>
          <p:spPr>
            <a:xfrm>
              <a:off x="228601" y="409964"/>
              <a:ext cx="3031721" cy="845364"/>
            </a:xfrm>
            <a:prstGeom prst="rect">
              <a:avLst/>
            </a:prstGeom>
          </p:spPr>
          <p:txBody>
            <a:bodyPr vert="horz" lIns="91369" tIns="45685" rIns="91369" bIns="45685" rtlCol="0" anchor="ctr">
              <a:noAutofit/>
            </a:bodyPr>
            <a:lstStyle/>
            <a:p>
              <a:pPr>
                <a:spcBef>
                  <a:spcPct val="0"/>
                </a:spcBef>
                <a:defRPr/>
              </a:pPr>
              <a:r>
                <a:rPr lang="en-US" sz="2800" dirty="0" smtClean="0">
                  <a:solidFill>
                    <a:prstClr val="white">
                      <a:lumMod val="95000"/>
                    </a:prstClr>
                  </a:solidFill>
                  <a:latin typeface="Segoe UI Light" pitchFamily="34" charset="0"/>
                  <a:ea typeface="Segoe UI" pitchFamily="34" charset="0"/>
                  <a:cs typeface="Segoe UI" pitchFamily="34" charset="0"/>
                </a:rPr>
                <a:t>Awareness Test</a:t>
              </a:r>
            </a:p>
            <a:p>
              <a:pPr>
                <a:spcBef>
                  <a:spcPct val="0"/>
                </a:spcBef>
                <a:defRPr/>
              </a:pPr>
              <a:r>
                <a:rPr lang="en-US" sz="1600" dirty="0" smtClean="0">
                  <a:solidFill>
                    <a:srgbClr val="F79646"/>
                  </a:solidFill>
                  <a:latin typeface="Segoe UI Light" pitchFamily="34" charset="0"/>
                  <a:ea typeface="Segoe UI" pitchFamily="34" charset="0"/>
                  <a:cs typeface="Segoe UI" pitchFamily="34" charset="0"/>
                </a:rPr>
                <a:t>Simons &amp; </a:t>
              </a:r>
              <a:r>
                <a:rPr lang="en-US" sz="1600" dirty="0" err="1" smtClean="0">
                  <a:solidFill>
                    <a:srgbClr val="F79646"/>
                  </a:solidFill>
                  <a:latin typeface="Segoe UI Light" pitchFamily="34" charset="0"/>
                  <a:ea typeface="Segoe UI" pitchFamily="34" charset="0"/>
                  <a:cs typeface="Segoe UI" pitchFamily="34" charset="0"/>
                </a:rPr>
                <a:t>Chabris</a:t>
              </a:r>
              <a:r>
                <a:rPr lang="en-US" sz="1600" dirty="0" smtClean="0">
                  <a:solidFill>
                    <a:srgbClr val="F79646"/>
                  </a:solidFill>
                  <a:latin typeface="Segoe UI Light" pitchFamily="34" charset="0"/>
                  <a:ea typeface="Segoe UI" pitchFamily="34" charset="0"/>
                  <a:cs typeface="Segoe UI" pitchFamily="34" charset="0"/>
                </a:rPr>
                <a:t>, 1999</a:t>
              </a:r>
            </a:p>
            <a:p>
              <a:pPr>
                <a:spcBef>
                  <a:spcPct val="0"/>
                </a:spcBef>
                <a:defRPr/>
              </a:pPr>
              <a:r>
                <a:rPr lang="en-US" sz="1600" dirty="0" smtClean="0">
                  <a:solidFill>
                    <a:schemeClr val="bg1">
                      <a:lumMod val="50000"/>
                    </a:schemeClr>
                  </a:solidFill>
                  <a:latin typeface="Segoe UI Light" pitchFamily="34" charset="0"/>
                  <a:ea typeface="Segoe UI" pitchFamily="34" charset="0"/>
                  <a:cs typeface="Segoe UI" pitchFamily="34" charset="0"/>
                </a:rPr>
                <a:t>Source</a:t>
              </a:r>
              <a:r>
                <a:rPr lang="en-US" sz="1600" dirty="0">
                  <a:solidFill>
                    <a:schemeClr val="bg1">
                      <a:lumMod val="50000"/>
                    </a:schemeClr>
                  </a:solidFill>
                  <a:latin typeface="Segoe UI Light" pitchFamily="34" charset="0"/>
                  <a:ea typeface="Segoe UI" pitchFamily="34" charset="0"/>
                  <a:cs typeface="Segoe UI" pitchFamily="34" charset="0"/>
                </a:rPr>
                <a:t>: http://youtu.be/Ahg6qcgoay4</a:t>
              </a:r>
              <a:endParaRPr lang="en-US" sz="1600" dirty="0">
                <a:solidFill>
                  <a:srgbClr val="F79646"/>
                </a:solidFill>
                <a:latin typeface="Segoe UI Light" pitchFamily="34" charset="0"/>
                <a:ea typeface="Segoe UI" pitchFamily="34" charset="0"/>
                <a:cs typeface="Segoe UI" pitchFamily="34" charset="0"/>
              </a:endParaRPr>
            </a:p>
          </p:txBody>
        </p:sp>
      </p:grpSp>
    </p:spTree>
    <p:extLst>
      <p:ext uri="{BB962C8B-B14F-4D97-AF65-F5344CB8AC3E}">
        <p14:creationId xmlns:p14="http://schemas.microsoft.com/office/powerpoint/2010/main" val="1888856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38" fill="hold"/>
                                        <p:tgtEl>
                                          <p:spTgt spid="4"/>
                                        </p:tgtEl>
                                      </p:cBhvr>
                                    </p:cmd>
                                  </p:childTnLst>
                                </p:cTn>
                              </p:par>
                              <p:par>
                                <p:cTn id="7" presetID="2" presetClass="exit" presetSubtype="8" fill="hold" nodeType="withEffect">
                                  <p:stCondLst>
                                    <p:cond delay="4000"/>
                                  </p:stCondLst>
                                  <p:childTnLst>
                                    <p:anim calcmode="lin" valueType="num">
                                      <p:cBhvr additive="base">
                                        <p:cTn id="8" dur="1500"/>
                                        <p:tgtEl>
                                          <p:spTgt spid="5"/>
                                        </p:tgtEl>
                                        <p:attrNameLst>
                                          <p:attrName>ppt_x</p:attrName>
                                        </p:attrNameLst>
                                      </p:cBhvr>
                                      <p:tavLst>
                                        <p:tav tm="0">
                                          <p:val>
                                            <p:strVal val="ppt_x"/>
                                          </p:val>
                                        </p:tav>
                                        <p:tav tm="100000">
                                          <p:val>
                                            <p:strVal val="0-ppt_w/2"/>
                                          </p:val>
                                        </p:tav>
                                      </p:tavLst>
                                    </p:anim>
                                    <p:anim calcmode="lin" valueType="num">
                                      <p:cBhvr additive="base">
                                        <p:cTn id="9" dur="1500"/>
                                        <p:tgtEl>
                                          <p:spTgt spid="5"/>
                                        </p:tgtEl>
                                        <p:attrNameLst>
                                          <p:attrName>ppt_y</p:attrName>
                                        </p:attrNameLst>
                                      </p:cBhvr>
                                      <p:tavLst>
                                        <p:tav tm="0">
                                          <p:val>
                                            <p:strVal val="ppt_y"/>
                                          </p:val>
                                        </p:tav>
                                        <p:tav tm="100000">
                                          <p:val>
                                            <p:strVal val="ppt_y"/>
                                          </p:val>
                                        </p:tav>
                                      </p:tavLst>
                                    </p:anim>
                                    <p:set>
                                      <p:cBhvr>
                                        <p:cTn id="10" dur="1" fill="hold">
                                          <p:stCondLst>
                                            <p:cond delay="1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9084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52334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 summarize (leaving many interesting things out)</a:t>
            </a:r>
            <a:endParaRPr lang="en-US" dirty="0"/>
          </a:p>
        </p:txBody>
      </p:sp>
      <p:sp>
        <p:nvSpPr>
          <p:cNvPr id="3" name="Content Placeholder 2"/>
          <p:cNvSpPr>
            <a:spLocks noGrp="1"/>
          </p:cNvSpPr>
          <p:nvPr>
            <p:ph idx="1"/>
          </p:nvPr>
        </p:nvSpPr>
        <p:spPr>
          <a:xfrm>
            <a:off x="457200" y="1967734"/>
            <a:ext cx="8229600" cy="4158429"/>
          </a:xfrm>
        </p:spPr>
        <p:txBody>
          <a:bodyPr/>
          <a:lstStyle/>
          <a:p>
            <a:r>
              <a:rPr lang="en-US" dirty="0" smtClean="0"/>
              <a:t>We </a:t>
            </a:r>
            <a:r>
              <a:rPr lang="en-US" b="1" dirty="0" smtClean="0">
                <a:solidFill>
                  <a:srgbClr val="F79646"/>
                </a:solidFill>
              </a:rPr>
              <a:t>satisfice</a:t>
            </a:r>
            <a:r>
              <a:rPr lang="en-US" dirty="0" smtClean="0">
                <a:solidFill>
                  <a:srgbClr val="F79646"/>
                </a:solidFill>
              </a:rPr>
              <a:t> </a:t>
            </a:r>
            <a:r>
              <a:rPr lang="en-US" dirty="0" smtClean="0"/>
              <a:t>(Simon 1956)</a:t>
            </a:r>
          </a:p>
          <a:p>
            <a:endParaRPr lang="en-US" dirty="0" smtClean="0"/>
          </a:p>
          <a:p>
            <a:r>
              <a:rPr lang="en-US" dirty="0" smtClean="0"/>
              <a:t>We are </a:t>
            </a:r>
            <a:r>
              <a:rPr lang="en-US" b="1" dirty="0" smtClean="0">
                <a:solidFill>
                  <a:schemeClr val="accent6"/>
                </a:solidFill>
              </a:rPr>
              <a:t>cognitive misers</a:t>
            </a:r>
            <a:r>
              <a:rPr lang="en-US" dirty="0" smtClean="0">
                <a:solidFill>
                  <a:schemeClr val="accent6"/>
                </a:solidFill>
              </a:rPr>
              <a:t> </a:t>
            </a:r>
            <a:r>
              <a:rPr lang="en-US" dirty="0" smtClean="0"/>
              <a:t>(Fiske and Taylor 1991)</a:t>
            </a:r>
          </a:p>
          <a:p>
            <a:endParaRPr lang="en-US" dirty="0"/>
          </a:p>
          <a:p>
            <a:r>
              <a:rPr lang="en-US" dirty="0" smtClean="0"/>
              <a:t>However, our brain is optimized for certain activities and information </a:t>
            </a:r>
            <a:endParaRPr lang="en-US" dirty="0"/>
          </a:p>
        </p:txBody>
      </p:sp>
    </p:spTree>
    <p:extLst>
      <p:ext uri="{BB962C8B-B14F-4D97-AF65-F5344CB8AC3E}">
        <p14:creationId xmlns:p14="http://schemas.microsoft.com/office/powerpoint/2010/main" val="37408847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a:t>
            </a:r>
            <a:endParaRPr lang="en-US" dirty="0"/>
          </a:p>
        </p:txBody>
      </p:sp>
      <p:sp>
        <p:nvSpPr>
          <p:cNvPr id="3" name="Content Placeholder 2"/>
          <p:cNvSpPr>
            <a:spLocks noGrp="1"/>
          </p:cNvSpPr>
          <p:nvPr>
            <p:ph idx="1"/>
          </p:nvPr>
        </p:nvSpPr>
        <p:spPr/>
        <p:txBody>
          <a:bodyPr/>
          <a:lstStyle/>
          <a:p>
            <a:r>
              <a:rPr lang="en-US" dirty="0" smtClean="0"/>
              <a:t>Reading comments always due midnight before class</a:t>
            </a:r>
          </a:p>
          <a:p>
            <a:endParaRPr lang="en-US" dirty="0"/>
          </a:p>
          <a:p>
            <a:r>
              <a:rPr lang="en-US" dirty="0" smtClean="0"/>
              <a:t>Other assignments will keep to Tuesdays/Thursday (lead time when needed)</a:t>
            </a:r>
            <a:endParaRPr lang="en-US" dirty="0"/>
          </a:p>
        </p:txBody>
      </p:sp>
    </p:spTree>
    <p:extLst>
      <p:ext uri="{BB962C8B-B14F-4D97-AF65-F5344CB8AC3E}">
        <p14:creationId xmlns:p14="http://schemas.microsoft.com/office/powerpoint/2010/main" val="30180790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p:txBody>
          <a:bodyPr/>
          <a:lstStyle/>
          <a:p>
            <a:r>
              <a:rPr lang="en-US" dirty="0" smtClean="0"/>
              <a:t>We can model human problem solving</a:t>
            </a:r>
          </a:p>
          <a:p>
            <a:endParaRPr lang="en-US" dirty="0" smtClean="0"/>
          </a:p>
          <a:p>
            <a:r>
              <a:rPr lang="en-US" dirty="0" smtClean="0"/>
              <a:t>Card, Moran, and Newell (1983): Model Human Processor</a:t>
            </a:r>
            <a:endParaRPr lang="en-US" dirty="0"/>
          </a:p>
        </p:txBody>
      </p:sp>
    </p:spTree>
    <p:extLst>
      <p:ext uri="{BB962C8B-B14F-4D97-AF65-F5344CB8AC3E}">
        <p14:creationId xmlns:p14="http://schemas.microsoft.com/office/powerpoint/2010/main" val="107807067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interaction-design.org/images/encyclopedia/human_computer_interaction_hci/human_processor_illust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8881"/>
            <a:ext cx="3905250" cy="499671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6962" y="6253246"/>
            <a:ext cx="9160962" cy="338554"/>
            <a:chOff x="-16962" y="6253246"/>
            <a:chExt cx="9160962" cy="338554"/>
          </a:xfrm>
        </p:grpSpPr>
        <p:sp>
          <p:nvSpPr>
            <p:cNvPr id="4" name="Rectangle 3"/>
            <p:cNvSpPr/>
            <p:nvPr/>
          </p:nvSpPr>
          <p:spPr>
            <a:xfrm>
              <a:off x="-16962" y="6253246"/>
              <a:ext cx="9160962" cy="338554"/>
            </a:xfrm>
            <a:prstGeom prst="rect">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5" name="Rectangle 4"/>
            <p:cNvSpPr/>
            <p:nvPr/>
          </p:nvSpPr>
          <p:spPr>
            <a:xfrm>
              <a:off x="-16962" y="6276996"/>
              <a:ext cx="9160962" cy="276999"/>
            </a:xfrm>
            <a:prstGeom prst="rect">
              <a:avLst/>
            </a:prstGeom>
            <a:noFill/>
          </p:spPr>
          <p:txBody>
            <a:bodyPr wrap="square" rtlCol="0">
              <a:spAutoFit/>
            </a:bodyPr>
            <a:lstStyle/>
            <a:p>
              <a:r>
                <a:rPr lang="en-US" sz="1200" b="1" dirty="0" smtClean="0">
                  <a:latin typeface="HelveticaNeueLT Com 25 UltLt" pitchFamily="34" charset="0"/>
                </a:rPr>
                <a:t>Card, Moran, and Newell, </a:t>
              </a:r>
              <a:r>
                <a:rPr lang="en-US" sz="1200" i="1" dirty="0" smtClean="0">
                  <a:latin typeface="HelveticaNeueLT Com 25 UltLt" pitchFamily="34" charset="0"/>
                </a:rPr>
                <a:t>The Psychology of Human-Computer Interaction</a:t>
              </a:r>
              <a:r>
                <a:rPr lang="en-US" sz="1200" dirty="0" smtClean="0">
                  <a:latin typeface="HelveticaNeueLT Com 25 UltLt" pitchFamily="34" charset="0"/>
                </a:rPr>
                <a:t>, p. 26</a:t>
              </a:r>
              <a:endParaRPr lang="en-US" sz="1200" dirty="0">
                <a:latin typeface="HelveticaNeueLT Com 25 UltLt" pitchFamily="34" charset="0"/>
              </a:endParaRPr>
            </a:p>
          </p:txBody>
        </p:sp>
      </p:grpSp>
      <p:sp>
        <p:nvSpPr>
          <p:cNvPr id="6" name="TextBox 5"/>
          <p:cNvSpPr txBox="1"/>
          <p:nvPr/>
        </p:nvSpPr>
        <p:spPr>
          <a:xfrm>
            <a:off x="152400" y="217224"/>
            <a:ext cx="9829800" cy="707886"/>
          </a:xfrm>
          <a:prstGeom prst="rect">
            <a:avLst/>
          </a:prstGeom>
          <a:noFill/>
        </p:spPr>
        <p:txBody>
          <a:bodyPr wrap="square" rtlCol="0">
            <a:spAutoFit/>
          </a:bodyPr>
          <a:lstStyle/>
          <a:p>
            <a:r>
              <a:rPr lang="en-US" sz="4000" dirty="0" smtClean="0">
                <a:solidFill>
                  <a:schemeClr val="tx1">
                    <a:lumMod val="65000"/>
                    <a:lumOff val="35000"/>
                  </a:schemeClr>
                </a:solidFill>
                <a:latin typeface="Segoe UI Light" pitchFamily="34" charset="0"/>
              </a:rPr>
              <a:t>Model Human Processor</a:t>
            </a:r>
            <a:endParaRPr lang="en-US" sz="4000" dirty="0" smtClean="0">
              <a:solidFill>
                <a:schemeClr val="tx1">
                  <a:lumMod val="65000"/>
                  <a:lumOff val="35000"/>
                </a:schemeClr>
              </a:solidFill>
              <a:latin typeface="Segoe UI Semibold" panose="020B0702040204020203" pitchFamily="34" charset="0"/>
            </a:endParaRPr>
          </a:p>
        </p:txBody>
      </p:sp>
      <p:sp>
        <p:nvSpPr>
          <p:cNvPr id="2" name="TextBox 1"/>
          <p:cNvSpPr txBox="1"/>
          <p:nvPr/>
        </p:nvSpPr>
        <p:spPr>
          <a:xfrm>
            <a:off x="4800600" y="1003430"/>
            <a:ext cx="3962400" cy="3785652"/>
          </a:xfrm>
          <a:prstGeom prst="rect">
            <a:avLst/>
          </a:prstGeom>
          <a:noFill/>
        </p:spPr>
        <p:txBody>
          <a:bodyPr wrap="square" rtlCol="0">
            <a:spAutoFit/>
          </a:bodyPr>
          <a:lstStyle/>
          <a:p>
            <a:r>
              <a:rPr lang="en-US" sz="2400" dirty="0" smtClean="0">
                <a:solidFill>
                  <a:schemeClr val="tx1">
                    <a:lumMod val="95000"/>
                    <a:lumOff val="5000"/>
                  </a:schemeClr>
                </a:solidFill>
                <a:latin typeface="Segoe UI Light" pitchFamily="34" charset="0"/>
              </a:rPr>
              <a:t>The Model Human Processor offers a simplified view of the human processing involved in interacting with computing systems.</a:t>
            </a:r>
          </a:p>
          <a:p>
            <a:endParaRPr lang="en-US" sz="2400" dirty="0">
              <a:solidFill>
                <a:schemeClr val="tx1">
                  <a:lumMod val="95000"/>
                  <a:lumOff val="5000"/>
                </a:schemeClr>
              </a:solidFill>
              <a:latin typeface="Segoe UI Light" pitchFamily="34" charset="0"/>
            </a:endParaRPr>
          </a:p>
          <a:p>
            <a:r>
              <a:rPr lang="en-US" sz="2400" dirty="0" smtClean="0">
                <a:solidFill>
                  <a:schemeClr val="tx1">
                    <a:lumMod val="95000"/>
                    <a:lumOff val="5000"/>
                  </a:schemeClr>
                </a:solidFill>
                <a:latin typeface="Segoe UI Light" pitchFamily="34" charset="0"/>
              </a:rPr>
              <a:t>Comprises three subsystems:</a:t>
            </a:r>
          </a:p>
          <a:p>
            <a:pPr marL="457200" indent="-347663">
              <a:buAutoNum type="arabicPeriod"/>
            </a:pPr>
            <a:r>
              <a:rPr lang="en-US" sz="2400" dirty="0" smtClean="0">
                <a:solidFill>
                  <a:schemeClr val="tx1">
                    <a:lumMod val="95000"/>
                    <a:lumOff val="5000"/>
                  </a:schemeClr>
                </a:solidFill>
                <a:latin typeface="Segoe UI Light" pitchFamily="34" charset="0"/>
              </a:rPr>
              <a:t>Perceptual system</a:t>
            </a:r>
          </a:p>
          <a:p>
            <a:pPr marL="457200" indent="-347663">
              <a:buAutoNum type="arabicPeriod"/>
            </a:pPr>
            <a:r>
              <a:rPr lang="en-US" sz="2400" dirty="0" smtClean="0">
                <a:solidFill>
                  <a:schemeClr val="tx1">
                    <a:lumMod val="95000"/>
                    <a:lumOff val="5000"/>
                  </a:schemeClr>
                </a:solidFill>
                <a:latin typeface="Segoe UI Light" pitchFamily="34" charset="0"/>
              </a:rPr>
              <a:t>Motor system</a:t>
            </a:r>
          </a:p>
          <a:p>
            <a:pPr marL="457200" indent="-347663">
              <a:buAutoNum type="arabicPeriod"/>
            </a:pPr>
            <a:r>
              <a:rPr lang="en-US" sz="2400" dirty="0" smtClean="0">
                <a:solidFill>
                  <a:schemeClr val="tx1">
                    <a:lumMod val="95000"/>
                    <a:lumOff val="5000"/>
                  </a:schemeClr>
                </a:solidFill>
                <a:latin typeface="Segoe UI Light" pitchFamily="34" charset="0"/>
              </a:rPr>
              <a:t>Cognitive systems</a:t>
            </a:r>
          </a:p>
        </p:txBody>
      </p:sp>
    </p:spTree>
    <p:extLst>
      <p:ext uri="{BB962C8B-B14F-4D97-AF65-F5344CB8AC3E}">
        <p14:creationId xmlns:p14="http://schemas.microsoft.com/office/powerpoint/2010/main" val="96233993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087" b="44219"/>
          <a:stretch/>
        </p:blipFill>
        <p:spPr>
          <a:xfrm>
            <a:off x="0" y="0"/>
            <a:ext cx="9144000" cy="6858000"/>
          </a:xfrm>
          <a:prstGeom prst="rect">
            <a:avLst/>
          </a:prstGeom>
        </p:spPr>
      </p:pic>
    </p:spTree>
    <p:extLst>
      <p:ext uri="{BB962C8B-B14F-4D97-AF65-F5344CB8AC3E}">
        <p14:creationId xmlns:p14="http://schemas.microsoft.com/office/powerpoint/2010/main" val="35502997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31" y="1044876"/>
            <a:ext cx="9125969" cy="4987275"/>
          </a:xfrm>
          <a:prstGeom prst="rect">
            <a:avLst/>
          </a:prstGeom>
        </p:spPr>
      </p:pic>
    </p:spTree>
    <p:extLst>
      <p:ext uri="{BB962C8B-B14F-4D97-AF65-F5344CB8AC3E}">
        <p14:creationId xmlns:p14="http://schemas.microsoft.com/office/powerpoint/2010/main" val="77769782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Human Processor</a:t>
            </a:r>
            <a:endParaRPr lang="en-US" dirty="0"/>
          </a:p>
        </p:txBody>
      </p:sp>
      <p:sp>
        <p:nvSpPr>
          <p:cNvPr id="3" name="Content Placeholder 2"/>
          <p:cNvSpPr>
            <a:spLocks noGrp="1"/>
          </p:cNvSpPr>
          <p:nvPr>
            <p:ph idx="1"/>
          </p:nvPr>
        </p:nvSpPr>
        <p:spPr/>
        <p:txBody>
          <a:bodyPr/>
          <a:lstStyle/>
          <a:p>
            <a:r>
              <a:rPr lang="en-US" dirty="0" smtClean="0"/>
              <a:t>We can assign times to the operations of the MHP</a:t>
            </a:r>
          </a:p>
          <a:p>
            <a:pPr lvl="1"/>
            <a:r>
              <a:rPr lang="en-US" dirty="0" smtClean="0"/>
              <a:t>And use it to predict performance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0073937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1106" y="79381"/>
            <a:ext cx="7450992" cy="6778619"/>
          </a:xfrm>
          <a:prstGeom prst="rect">
            <a:avLst/>
          </a:prstGeom>
        </p:spPr>
      </p:pic>
    </p:spTree>
    <p:extLst>
      <p:ext uri="{BB962C8B-B14F-4D97-AF65-F5344CB8AC3E}">
        <p14:creationId xmlns:p14="http://schemas.microsoft.com/office/powerpoint/2010/main" val="151555412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4094" y="358299"/>
            <a:ext cx="7522603" cy="1788319"/>
          </a:xfrm>
          <a:prstGeom prst="rect">
            <a:avLst/>
          </a:prstGeom>
        </p:spPr>
      </p:pic>
      <p:pic>
        <p:nvPicPr>
          <p:cNvPr id="5" name="Picture 4"/>
          <p:cNvPicPr>
            <a:picLocks noChangeAspect="1"/>
          </p:cNvPicPr>
          <p:nvPr/>
        </p:nvPicPr>
        <p:blipFill rotWithShape="1">
          <a:blip r:embed="rId3"/>
          <a:srcRect b="36201"/>
          <a:stretch/>
        </p:blipFill>
        <p:spPr>
          <a:xfrm>
            <a:off x="1064595" y="1926142"/>
            <a:ext cx="7332102" cy="4245387"/>
          </a:xfrm>
          <a:prstGeom prst="rect">
            <a:avLst/>
          </a:prstGeom>
        </p:spPr>
      </p:pic>
      <p:sp>
        <p:nvSpPr>
          <p:cNvPr id="6" name="TextBox 5"/>
          <p:cNvSpPr txBox="1"/>
          <p:nvPr/>
        </p:nvSpPr>
        <p:spPr>
          <a:xfrm>
            <a:off x="375597" y="6249409"/>
            <a:ext cx="3405049" cy="369332"/>
          </a:xfrm>
          <a:prstGeom prst="rect">
            <a:avLst/>
          </a:prstGeom>
          <a:noFill/>
        </p:spPr>
        <p:txBody>
          <a:bodyPr wrap="none" rtlCol="0">
            <a:spAutoFit/>
          </a:bodyPr>
          <a:lstStyle/>
          <a:p>
            <a:r>
              <a:rPr lang="en-US" dirty="0">
                <a:solidFill>
                  <a:schemeClr val="bg1"/>
                </a:solidFill>
                <a:latin typeface="Helvetica"/>
                <a:cs typeface="Helvetica"/>
              </a:rPr>
              <a:t>(</a:t>
            </a:r>
            <a:r>
              <a:rPr lang="en-US" dirty="0" smtClean="0">
                <a:solidFill>
                  <a:schemeClr val="bg1"/>
                </a:solidFill>
                <a:latin typeface="Helvetica"/>
                <a:cs typeface="Helvetica"/>
              </a:rPr>
              <a:t>Card, Moran and Newell 1983)</a:t>
            </a:r>
            <a:endParaRPr lang="en-US" dirty="0">
              <a:solidFill>
                <a:schemeClr val="bg1"/>
              </a:solidFill>
              <a:latin typeface="Helvetica"/>
              <a:cs typeface="Helvetica"/>
            </a:endParaRPr>
          </a:p>
        </p:txBody>
      </p:sp>
    </p:spTree>
    <p:extLst>
      <p:ext uri="{BB962C8B-B14F-4D97-AF65-F5344CB8AC3E}">
        <p14:creationId xmlns:p14="http://schemas.microsoft.com/office/powerpoint/2010/main" val="29223645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cognitive models</a:t>
            </a:r>
            <a:endParaRPr lang="en-US" dirty="0"/>
          </a:p>
        </p:txBody>
      </p:sp>
      <p:sp>
        <p:nvSpPr>
          <p:cNvPr id="3" name="Content Placeholder 2"/>
          <p:cNvSpPr>
            <a:spLocks noGrp="1"/>
          </p:cNvSpPr>
          <p:nvPr>
            <p:ph idx="1"/>
          </p:nvPr>
        </p:nvSpPr>
        <p:spPr/>
        <p:txBody>
          <a:bodyPr/>
          <a:lstStyle/>
          <a:p>
            <a:r>
              <a:rPr lang="en-US" dirty="0" smtClean="0"/>
              <a:t>GOMS </a:t>
            </a:r>
            <a:r>
              <a:rPr lang="en-US" dirty="0"/>
              <a:t>(Card, Moran, and Newell, 1983)</a:t>
            </a:r>
          </a:p>
          <a:p>
            <a:r>
              <a:rPr lang="en-US" dirty="0"/>
              <a:t>Keystroke-level model (</a:t>
            </a:r>
            <a:r>
              <a:rPr lang="en-US" dirty="0" err="1"/>
              <a:t>Kieras</a:t>
            </a:r>
            <a:r>
              <a:rPr lang="en-US" dirty="0"/>
              <a:t>, 1993)</a:t>
            </a:r>
          </a:p>
        </p:txBody>
      </p:sp>
    </p:spTree>
    <p:extLst>
      <p:ext uri="{BB962C8B-B14F-4D97-AF65-F5344CB8AC3E}">
        <p14:creationId xmlns:p14="http://schemas.microsoft.com/office/powerpoint/2010/main" val="1660617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2668"/>
          </a:xfrm>
        </p:spPr>
        <p:txBody>
          <a:bodyPr>
            <a:normAutofit/>
          </a:bodyPr>
          <a:lstStyle/>
          <a:p>
            <a:r>
              <a:rPr lang="en-US" dirty="0" smtClean="0"/>
              <a:t>Keystroke level model </a:t>
            </a:r>
            <a:br>
              <a:rPr lang="en-US" dirty="0" smtClean="0"/>
            </a:br>
            <a:r>
              <a:rPr lang="en-US" dirty="0" smtClean="0"/>
              <a:t>(</a:t>
            </a:r>
            <a:r>
              <a:rPr lang="en-US" dirty="0" err="1" smtClean="0"/>
              <a:t>Kieras</a:t>
            </a:r>
            <a:r>
              <a:rPr lang="en-US" dirty="0" smtClean="0"/>
              <a:t> 1993)</a:t>
            </a:r>
            <a:endParaRPr lang="en-US" dirty="0"/>
          </a:p>
        </p:txBody>
      </p:sp>
    </p:spTree>
    <p:extLst>
      <p:ext uri="{BB962C8B-B14F-4D97-AF65-F5344CB8AC3E}">
        <p14:creationId xmlns:p14="http://schemas.microsoft.com/office/powerpoint/2010/main" val="391194465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9100" y="0"/>
            <a:ext cx="8294557" cy="6858000"/>
          </a:xfrm>
          <a:prstGeom prst="rect">
            <a:avLst/>
          </a:prstGeom>
        </p:spPr>
      </p:pic>
    </p:spTree>
    <p:extLst>
      <p:ext uri="{BB962C8B-B14F-4D97-AF65-F5344CB8AC3E}">
        <p14:creationId xmlns:p14="http://schemas.microsoft.com/office/powerpoint/2010/main" val="28351061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assignment process</a:t>
            </a:r>
            <a:endParaRPr lang="en-US" dirty="0"/>
          </a:p>
        </p:txBody>
      </p:sp>
      <p:sp>
        <p:nvSpPr>
          <p:cNvPr id="3" name="Content Placeholder 2"/>
          <p:cNvSpPr>
            <a:spLocks noGrp="1"/>
          </p:cNvSpPr>
          <p:nvPr>
            <p:ph idx="1"/>
          </p:nvPr>
        </p:nvSpPr>
        <p:spPr/>
        <p:txBody>
          <a:bodyPr/>
          <a:lstStyle/>
          <a:p>
            <a:r>
              <a:rPr lang="en-US" dirty="0" smtClean="0"/>
              <a:t>Everyone’s  project preference forms in now</a:t>
            </a:r>
          </a:p>
          <a:p>
            <a:endParaRPr lang="en-US" dirty="0" smtClean="0"/>
          </a:p>
          <a:p>
            <a:r>
              <a:rPr lang="en-US" dirty="0" smtClean="0"/>
              <a:t>We will make preliminary assignments tomorrow</a:t>
            </a:r>
          </a:p>
          <a:p>
            <a:endParaRPr lang="en-US" dirty="0"/>
          </a:p>
          <a:p>
            <a:endParaRPr lang="en-US" dirty="0"/>
          </a:p>
        </p:txBody>
      </p:sp>
    </p:spTree>
    <p:extLst>
      <p:ext uri="{BB962C8B-B14F-4D97-AF65-F5344CB8AC3E}">
        <p14:creationId xmlns:p14="http://schemas.microsoft.com/office/powerpoint/2010/main" val="36011635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cognitive models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2038873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347"/>
          <a:stretch/>
        </p:blipFill>
        <p:spPr>
          <a:xfrm>
            <a:off x="342900" y="572432"/>
            <a:ext cx="8440615" cy="6285568"/>
          </a:xfrm>
          <a:prstGeom prst="rect">
            <a:avLst/>
          </a:prstGeom>
        </p:spPr>
      </p:pic>
    </p:spTree>
    <p:extLst>
      <p:ext uri="{BB962C8B-B14F-4D97-AF65-F5344CB8AC3E}">
        <p14:creationId xmlns:p14="http://schemas.microsoft.com/office/powerpoint/2010/main" val="698835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0029" y="66848"/>
            <a:ext cx="4252411" cy="6858000"/>
          </a:xfrm>
          <a:prstGeom prst="rect">
            <a:avLst/>
          </a:prstGeom>
        </p:spPr>
      </p:pic>
      <p:pic>
        <p:nvPicPr>
          <p:cNvPr id="6" name="Picture 5"/>
          <p:cNvPicPr>
            <a:picLocks noChangeAspect="1"/>
          </p:cNvPicPr>
          <p:nvPr/>
        </p:nvPicPr>
        <p:blipFill>
          <a:blip r:embed="rId3"/>
          <a:stretch>
            <a:fillRect/>
          </a:stretch>
        </p:blipFill>
        <p:spPr>
          <a:xfrm>
            <a:off x="4670937" y="150408"/>
            <a:ext cx="4356100" cy="6172200"/>
          </a:xfrm>
          <a:prstGeom prst="rect">
            <a:avLst/>
          </a:prstGeom>
        </p:spPr>
      </p:pic>
    </p:spTree>
    <p:extLst>
      <p:ext uri="{BB962C8B-B14F-4D97-AF65-F5344CB8AC3E}">
        <p14:creationId xmlns:p14="http://schemas.microsoft.com/office/powerpoint/2010/main" val="914279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a:t>
            </a:r>
            <a:r>
              <a:rPr lang="en-US" b="1" dirty="0" smtClean="0"/>
              <a:t>your</a:t>
            </a:r>
            <a:r>
              <a:rPr lang="en-US" dirty="0" smtClean="0"/>
              <a:t> users?</a:t>
            </a:r>
            <a:endParaRPr lang="en-US" dirty="0"/>
          </a:p>
        </p:txBody>
      </p:sp>
      <p:sp>
        <p:nvSpPr>
          <p:cNvPr id="3" name="Content Placeholder 2"/>
          <p:cNvSpPr>
            <a:spLocks noGrp="1"/>
          </p:cNvSpPr>
          <p:nvPr>
            <p:ph idx="1"/>
          </p:nvPr>
        </p:nvSpPr>
        <p:spPr/>
        <p:txBody>
          <a:bodyPr/>
          <a:lstStyle/>
          <a:p>
            <a:r>
              <a:rPr lang="en-US" dirty="0" smtClean="0"/>
              <a:t>Understanding </a:t>
            </a:r>
            <a:r>
              <a:rPr lang="en-US" b="1" dirty="0" smtClean="0">
                <a:solidFill>
                  <a:srgbClr val="F79646"/>
                </a:solidFill>
              </a:rPr>
              <a:t>demographics</a:t>
            </a:r>
            <a:r>
              <a:rPr lang="en-US" dirty="0" smtClean="0"/>
              <a:t> of our users</a:t>
            </a:r>
          </a:p>
          <a:p>
            <a:pPr lvl="1"/>
            <a:endParaRPr lang="en-US" dirty="0"/>
          </a:p>
          <a:p>
            <a:pPr lvl="1"/>
            <a:endParaRPr lang="en-US" dirty="0" smtClean="0"/>
          </a:p>
          <a:p>
            <a:r>
              <a:rPr lang="en-US" dirty="0" smtClean="0"/>
              <a:t>Identifying specific </a:t>
            </a:r>
            <a:r>
              <a:rPr lang="en-US" b="1" dirty="0" smtClean="0">
                <a:solidFill>
                  <a:schemeClr val="accent6"/>
                </a:solidFill>
              </a:rPr>
              <a:t>representative</a:t>
            </a:r>
            <a:r>
              <a:rPr lang="en-US" dirty="0" smtClean="0">
                <a:solidFill>
                  <a:schemeClr val="accent6"/>
                </a:solidFill>
              </a:rPr>
              <a:t> </a:t>
            </a:r>
            <a:r>
              <a:rPr lang="en-US" dirty="0" smtClean="0"/>
              <a:t>users</a:t>
            </a:r>
          </a:p>
          <a:p>
            <a:pPr lvl="1"/>
            <a:r>
              <a:rPr lang="en-US" dirty="0" smtClean="0"/>
              <a:t>Personas (in a few weeks)</a:t>
            </a:r>
            <a:endParaRPr lang="en-US" dirty="0"/>
          </a:p>
        </p:txBody>
      </p:sp>
    </p:spTree>
    <p:extLst>
      <p:ext uri="{BB962C8B-B14F-4D97-AF65-F5344CB8AC3E}">
        <p14:creationId xmlns:p14="http://schemas.microsoft.com/office/powerpoint/2010/main" val="371115111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Designing a new wearable device</a:t>
            </a:r>
            <a:endParaRPr lang="en-US" dirty="0"/>
          </a:p>
        </p:txBody>
      </p:sp>
      <p:sp>
        <p:nvSpPr>
          <p:cNvPr id="3" name="Content Placeholder 2"/>
          <p:cNvSpPr>
            <a:spLocks noGrp="1"/>
          </p:cNvSpPr>
          <p:nvPr>
            <p:ph idx="1"/>
          </p:nvPr>
        </p:nvSpPr>
        <p:spPr>
          <a:xfrm>
            <a:off x="457200" y="1417638"/>
            <a:ext cx="5087328" cy="4525963"/>
          </a:xfrm>
        </p:spPr>
        <p:txBody>
          <a:bodyPr/>
          <a:lstStyle/>
          <a:p>
            <a:r>
              <a:rPr lang="en-US" dirty="0" smtClean="0"/>
              <a:t>What do we want to know about our users?</a:t>
            </a:r>
            <a:endParaRPr lang="en-US" dirty="0"/>
          </a:p>
        </p:txBody>
      </p:sp>
      <p:pic>
        <p:nvPicPr>
          <p:cNvPr id="6" name="Picture 5"/>
          <p:cNvPicPr>
            <a:picLocks noChangeAspect="1"/>
          </p:cNvPicPr>
          <p:nvPr/>
        </p:nvPicPr>
        <p:blipFill>
          <a:blip r:embed="rId3"/>
          <a:stretch>
            <a:fillRect/>
          </a:stretch>
        </p:blipFill>
        <p:spPr>
          <a:xfrm>
            <a:off x="5765303" y="1417638"/>
            <a:ext cx="2921497" cy="2921497"/>
          </a:xfrm>
          <a:prstGeom prst="rect">
            <a:avLst/>
          </a:prstGeom>
        </p:spPr>
      </p:pic>
    </p:spTree>
    <p:extLst>
      <p:ext uri="{BB962C8B-B14F-4D97-AF65-F5344CB8AC3E}">
        <p14:creationId xmlns:p14="http://schemas.microsoft.com/office/powerpoint/2010/main" val="39532018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30" name="Rectangle 6"/>
          <p:cNvSpPr>
            <a:spLocks noGrp="1" noChangeArrowheads="1"/>
          </p:cNvSpPr>
          <p:nvPr>
            <p:ph type="title"/>
          </p:nvPr>
        </p:nvSpPr>
        <p:spPr/>
        <p:txBody>
          <a:bodyPr>
            <a:normAutofit fontScale="90000"/>
          </a:bodyPr>
          <a:lstStyle/>
          <a:p>
            <a:r>
              <a:rPr lang="en-US" dirty="0" smtClean="0"/>
              <a:t>A brief list of user characteristics</a:t>
            </a:r>
            <a:endParaRPr lang="en-US" dirty="0"/>
          </a:p>
        </p:txBody>
      </p:sp>
      <p:sp>
        <p:nvSpPr>
          <p:cNvPr id="77831" name="Rectangle 7"/>
          <p:cNvSpPr>
            <a:spLocks noGrp="1" noChangeArrowheads="1"/>
          </p:cNvSpPr>
          <p:nvPr>
            <p:ph idx="1"/>
          </p:nvPr>
        </p:nvSpPr>
        <p:spPr/>
        <p:txBody>
          <a:bodyPr>
            <a:normAutofit/>
          </a:bodyPr>
          <a:lstStyle/>
          <a:p>
            <a:r>
              <a:rPr lang="en-US" dirty="0" smtClean="0"/>
              <a:t>Age</a:t>
            </a:r>
          </a:p>
          <a:p>
            <a:r>
              <a:rPr lang="en-US" dirty="0" smtClean="0"/>
              <a:t>Gender</a:t>
            </a:r>
          </a:p>
          <a:p>
            <a:r>
              <a:rPr lang="en-US" dirty="0" smtClean="0"/>
              <a:t>Culture</a:t>
            </a:r>
          </a:p>
          <a:p>
            <a:r>
              <a:rPr lang="en-US" dirty="0" smtClean="0"/>
              <a:t>Language</a:t>
            </a:r>
            <a:endParaRPr lang="en-US" dirty="0"/>
          </a:p>
          <a:p>
            <a:r>
              <a:rPr lang="en-US" dirty="0" smtClean="0"/>
              <a:t>Ability</a:t>
            </a:r>
          </a:p>
          <a:p>
            <a:r>
              <a:rPr lang="en-US" dirty="0" smtClean="0"/>
              <a:t>Education </a:t>
            </a:r>
            <a:r>
              <a:rPr lang="en-US" dirty="0"/>
              <a:t>(reading level</a:t>
            </a:r>
            <a:r>
              <a:rPr lang="en-US" dirty="0" smtClean="0"/>
              <a:t>)</a:t>
            </a:r>
          </a:p>
          <a:p>
            <a:r>
              <a:rPr lang="en-US" dirty="0" smtClean="0"/>
              <a:t>Experience</a:t>
            </a:r>
            <a:endParaRPr lang="en-US" dirty="0"/>
          </a:p>
        </p:txBody>
      </p:sp>
    </p:spTree>
    <p:extLst>
      <p:ext uri="{BB962C8B-B14F-4D97-AF65-F5344CB8AC3E}">
        <p14:creationId xmlns:p14="http://schemas.microsoft.com/office/powerpoint/2010/main" val="4070778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8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8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8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8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8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8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30" name="Rectangle 6"/>
          <p:cNvSpPr>
            <a:spLocks noGrp="1" noChangeArrowheads="1"/>
          </p:cNvSpPr>
          <p:nvPr>
            <p:ph type="title"/>
          </p:nvPr>
        </p:nvSpPr>
        <p:spPr/>
        <p:txBody>
          <a:bodyPr>
            <a:normAutofit/>
          </a:bodyPr>
          <a:lstStyle/>
          <a:p>
            <a:r>
              <a:rPr lang="en-US" dirty="0" smtClean="0"/>
              <a:t>How do these affect design?</a:t>
            </a:r>
            <a:endParaRPr lang="en-US" dirty="0"/>
          </a:p>
        </p:txBody>
      </p:sp>
      <p:sp>
        <p:nvSpPr>
          <p:cNvPr id="77831" name="Rectangle 7"/>
          <p:cNvSpPr>
            <a:spLocks noGrp="1" noChangeArrowheads="1"/>
          </p:cNvSpPr>
          <p:nvPr>
            <p:ph idx="1"/>
          </p:nvPr>
        </p:nvSpPr>
        <p:spPr/>
        <p:txBody>
          <a:bodyPr>
            <a:normAutofit lnSpcReduction="10000"/>
          </a:bodyPr>
          <a:lstStyle/>
          <a:p>
            <a:r>
              <a:rPr lang="en-US" dirty="0" smtClean="0"/>
              <a:t>Age =&gt; reading, physical ability level, HOW BIG TO MAKE THE TEXT</a:t>
            </a:r>
            <a:endParaRPr lang="en-US" dirty="0" smtClean="0"/>
          </a:p>
          <a:p>
            <a:r>
              <a:rPr lang="en-US" dirty="0"/>
              <a:t>Gender =</a:t>
            </a:r>
            <a:r>
              <a:rPr lang="en-US" dirty="0" smtClean="0"/>
              <a:t>&gt; </a:t>
            </a:r>
            <a:endParaRPr lang="en-US" dirty="0" smtClean="0"/>
          </a:p>
          <a:p>
            <a:r>
              <a:rPr lang="en-US" dirty="0"/>
              <a:t>Culture =</a:t>
            </a:r>
            <a:r>
              <a:rPr lang="en-US" dirty="0" smtClean="0"/>
              <a:t>&gt; </a:t>
            </a:r>
            <a:endParaRPr lang="en-US" dirty="0" smtClean="0"/>
          </a:p>
          <a:p>
            <a:r>
              <a:rPr lang="en-US" dirty="0"/>
              <a:t>Language =</a:t>
            </a:r>
            <a:r>
              <a:rPr lang="en-US" dirty="0" smtClean="0"/>
              <a:t>&gt; language order</a:t>
            </a:r>
            <a:endParaRPr lang="en-US" dirty="0"/>
          </a:p>
          <a:p>
            <a:r>
              <a:rPr lang="en-US" dirty="0"/>
              <a:t>Ability =&gt;</a:t>
            </a:r>
            <a:endParaRPr lang="en-US" dirty="0" smtClean="0"/>
          </a:p>
          <a:p>
            <a:r>
              <a:rPr lang="en-US" dirty="0"/>
              <a:t>Education =</a:t>
            </a:r>
            <a:r>
              <a:rPr lang="en-US" dirty="0" smtClean="0"/>
              <a:t>&gt;</a:t>
            </a:r>
          </a:p>
          <a:p>
            <a:r>
              <a:rPr lang="en-US" dirty="0" smtClean="0"/>
              <a:t>Experience</a:t>
            </a:r>
            <a:r>
              <a:rPr lang="en-US" dirty="0"/>
              <a:t> =</a:t>
            </a:r>
            <a:r>
              <a:rPr lang="en-US" dirty="0" smtClean="0"/>
              <a:t>&gt; fear of technology</a:t>
            </a:r>
            <a:endParaRPr lang="en-US" dirty="0"/>
          </a:p>
        </p:txBody>
      </p:sp>
    </p:spTree>
    <p:extLst>
      <p:ext uri="{BB962C8B-B14F-4D97-AF65-F5344CB8AC3E}">
        <p14:creationId xmlns:p14="http://schemas.microsoft.com/office/powerpoint/2010/main" val="187874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8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8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8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8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8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8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8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1"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a:t>
            </a:r>
            <a:endParaRPr lang="en-US" dirty="0"/>
          </a:p>
        </p:txBody>
      </p:sp>
      <p:sp>
        <p:nvSpPr>
          <p:cNvPr id="3" name="Content Placeholder 2"/>
          <p:cNvSpPr>
            <a:spLocks noGrp="1"/>
          </p:cNvSpPr>
          <p:nvPr>
            <p:ph idx="1"/>
          </p:nvPr>
        </p:nvSpPr>
        <p:spPr/>
        <p:txBody>
          <a:bodyPr/>
          <a:lstStyle/>
          <a:p>
            <a:r>
              <a:rPr lang="en-US" dirty="0" smtClean="0"/>
              <a:t>About technology</a:t>
            </a:r>
          </a:p>
          <a:p>
            <a:r>
              <a:rPr lang="en-US" dirty="0" smtClean="0"/>
              <a:t>About the domain</a:t>
            </a:r>
            <a:endParaRPr lang="en-US" dirty="0"/>
          </a:p>
        </p:txBody>
      </p:sp>
    </p:spTree>
    <p:extLst>
      <p:ext uri="{BB962C8B-B14F-4D97-AF65-F5344CB8AC3E}">
        <p14:creationId xmlns:p14="http://schemas.microsoft.com/office/powerpoint/2010/main" val="180043873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What else we need to know?</a:t>
            </a:r>
            <a:endParaRPr lang="en-US" sz="4000" dirty="0"/>
          </a:p>
        </p:txBody>
      </p:sp>
      <p:sp>
        <p:nvSpPr>
          <p:cNvPr id="3" name="Content Placeholder 2"/>
          <p:cNvSpPr>
            <a:spLocks noGrp="1"/>
          </p:cNvSpPr>
          <p:nvPr>
            <p:ph idx="1"/>
          </p:nvPr>
        </p:nvSpPr>
        <p:spPr/>
        <p:txBody>
          <a:bodyPr/>
          <a:lstStyle/>
          <a:p>
            <a:r>
              <a:rPr lang="en-US" dirty="0" smtClean="0"/>
              <a:t>Environment – in what environment does the task take place?</a:t>
            </a:r>
          </a:p>
          <a:p>
            <a:endParaRPr lang="en-US" dirty="0"/>
          </a:p>
          <a:p>
            <a:r>
              <a:rPr lang="en-US" dirty="0"/>
              <a:t>Task – </a:t>
            </a:r>
            <a:r>
              <a:rPr lang="en-US" dirty="0" smtClean="0"/>
              <a:t>what are the tasks? what </a:t>
            </a:r>
            <a:r>
              <a:rPr lang="en-US" dirty="0"/>
              <a:t>steps are required to complete </a:t>
            </a:r>
            <a:r>
              <a:rPr lang="en-US" dirty="0" smtClean="0"/>
              <a:t>each task?</a:t>
            </a:r>
            <a:endParaRPr lang="en-US" dirty="0"/>
          </a:p>
        </p:txBody>
      </p:sp>
    </p:spTree>
    <p:extLst>
      <p:ext uri="{BB962C8B-B14F-4D97-AF65-F5344CB8AC3E}">
        <p14:creationId xmlns:p14="http://schemas.microsoft.com/office/powerpoint/2010/main" val="280033170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analysis</a:t>
            </a:r>
            <a:endParaRPr lang="en-US" dirty="0"/>
          </a:p>
        </p:txBody>
      </p:sp>
      <p:sp>
        <p:nvSpPr>
          <p:cNvPr id="3" name="Content Placeholder 2"/>
          <p:cNvSpPr>
            <a:spLocks noGrp="1"/>
          </p:cNvSpPr>
          <p:nvPr>
            <p:ph idx="1"/>
          </p:nvPr>
        </p:nvSpPr>
        <p:spPr/>
        <p:txBody>
          <a:bodyPr/>
          <a:lstStyle/>
          <a:p>
            <a:r>
              <a:rPr lang="en-US" dirty="0" smtClean="0"/>
              <a:t>What factors should we consider about the user’s environment?</a:t>
            </a:r>
          </a:p>
          <a:p>
            <a:pPr lvl="1"/>
            <a:r>
              <a:rPr lang="en-US" dirty="0" smtClean="0"/>
              <a:t>Urban, rural</a:t>
            </a:r>
          </a:p>
          <a:p>
            <a:pPr lvl="1"/>
            <a:r>
              <a:rPr lang="en-US" dirty="0" smtClean="0"/>
              <a:t>Loud</a:t>
            </a:r>
          </a:p>
          <a:p>
            <a:pPr lvl="1"/>
            <a:r>
              <a:rPr lang="en-US" dirty="0" smtClean="0"/>
              <a:t>Movement/shock</a:t>
            </a:r>
          </a:p>
          <a:p>
            <a:pPr lvl="1"/>
            <a:r>
              <a:rPr lang="en-US" dirty="0" smtClean="0"/>
              <a:t>Weather: sunlight, temperature</a:t>
            </a:r>
          </a:p>
        </p:txBody>
      </p:sp>
    </p:spTree>
    <p:extLst>
      <p:ext uri="{BB962C8B-B14F-4D97-AF65-F5344CB8AC3E}">
        <p14:creationId xmlns:p14="http://schemas.microsoft.com/office/powerpoint/2010/main" val="19783500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Inspirations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812802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457200" y="229253"/>
            <a:ext cx="4040188" cy="639762"/>
          </a:xfrm>
        </p:spPr>
        <p:txBody>
          <a:bodyPr/>
          <a:lstStyle/>
          <a:p>
            <a:r>
              <a:rPr lang="en-US" dirty="0" smtClean="0"/>
              <a:t>Factor</a:t>
            </a:r>
            <a:endParaRPr lang="en-US" dirty="0"/>
          </a:p>
        </p:txBody>
      </p:sp>
      <p:sp>
        <p:nvSpPr>
          <p:cNvPr id="9" name="Content Placeholder 8"/>
          <p:cNvSpPr>
            <a:spLocks noGrp="1"/>
          </p:cNvSpPr>
          <p:nvPr>
            <p:ph sz="half" idx="2"/>
          </p:nvPr>
        </p:nvSpPr>
        <p:spPr>
          <a:xfrm>
            <a:off x="457200" y="1126975"/>
            <a:ext cx="4040188" cy="4999188"/>
          </a:xfrm>
        </p:spPr>
        <p:txBody>
          <a:bodyPr/>
          <a:lstStyle/>
          <a:p>
            <a:endParaRPr lang="en-US" dirty="0"/>
          </a:p>
        </p:txBody>
      </p:sp>
      <p:sp>
        <p:nvSpPr>
          <p:cNvPr id="10" name="Text Placeholder 9"/>
          <p:cNvSpPr>
            <a:spLocks noGrp="1"/>
          </p:cNvSpPr>
          <p:nvPr>
            <p:ph type="body" sz="quarter" idx="3"/>
          </p:nvPr>
        </p:nvSpPr>
        <p:spPr>
          <a:xfrm>
            <a:off x="4645025" y="229253"/>
            <a:ext cx="4041775" cy="639762"/>
          </a:xfrm>
        </p:spPr>
        <p:txBody>
          <a:bodyPr/>
          <a:lstStyle/>
          <a:p>
            <a:r>
              <a:rPr lang="en-US" dirty="0" smtClean="0"/>
              <a:t>Effect on design</a:t>
            </a:r>
            <a:endParaRPr lang="en-US" dirty="0"/>
          </a:p>
        </p:txBody>
      </p:sp>
      <p:sp>
        <p:nvSpPr>
          <p:cNvPr id="11" name="Content Placeholder 10"/>
          <p:cNvSpPr>
            <a:spLocks noGrp="1"/>
          </p:cNvSpPr>
          <p:nvPr>
            <p:ph sz="quarter" idx="4"/>
          </p:nvPr>
        </p:nvSpPr>
        <p:spPr>
          <a:xfrm>
            <a:off x="4645025" y="1126975"/>
            <a:ext cx="4041775" cy="4999188"/>
          </a:xfrm>
        </p:spPr>
        <p:txBody>
          <a:bodyPr/>
          <a:lstStyle/>
          <a:p>
            <a:endParaRPr lang="en-US" dirty="0"/>
          </a:p>
        </p:txBody>
      </p:sp>
    </p:spTree>
    <p:extLst>
      <p:ext uri="{BB962C8B-B14F-4D97-AF65-F5344CB8AC3E}">
        <p14:creationId xmlns:p14="http://schemas.microsoft.com/office/powerpoint/2010/main" val="26094390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analysis</a:t>
            </a:r>
            <a:endParaRPr lang="en-US" dirty="0"/>
          </a:p>
        </p:txBody>
      </p:sp>
      <p:sp>
        <p:nvSpPr>
          <p:cNvPr id="3" name="Content Placeholder 2"/>
          <p:cNvSpPr>
            <a:spLocks noGrp="1"/>
          </p:cNvSpPr>
          <p:nvPr>
            <p:ph idx="1"/>
          </p:nvPr>
        </p:nvSpPr>
        <p:spPr/>
        <p:txBody>
          <a:bodyPr/>
          <a:lstStyle/>
          <a:p>
            <a:r>
              <a:rPr lang="en-US" dirty="0" smtClean="0"/>
              <a:t>What common tasks will a user perform?</a:t>
            </a:r>
          </a:p>
          <a:p>
            <a:pPr lvl="1"/>
            <a:endParaRPr lang="en-US" dirty="0" smtClean="0"/>
          </a:p>
          <a:p>
            <a:endParaRPr lang="en-US" dirty="0"/>
          </a:p>
          <a:p>
            <a:r>
              <a:rPr lang="en-US" dirty="0" smtClean="0"/>
              <a:t>How are they currently practiced?</a:t>
            </a:r>
          </a:p>
          <a:p>
            <a:pPr lvl="1"/>
            <a:endParaRPr lang="en-US" dirty="0"/>
          </a:p>
        </p:txBody>
      </p:sp>
    </p:spTree>
    <p:extLst>
      <p:ext uri="{BB962C8B-B14F-4D97-AF65-F5344CB8AC3E}">
        <p14:creationId xmlns:p14="http://schemas.microsoft.com/office/powerpoint/2010/main" val="24877306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task analysis (HTA)</a:t>
            </a:r>
            <a:endParaRPr lang="en-US" dirty="0"/>
          </a:p>
        </p:txBody>
      </p:sp>
      <p:sp>
        <p:nvSpPr>
          <p:cNvPr id="3" name="Content Placeholder 2"/>
          <p:cNvSpPr>
            <a:spLocks noGrp="1"/>
          </p:cNvSpPr>
          <p:nvPr>
            <p:ph idx="1"/>
          </p:nvPr>
        </p:nvSpPr>
        <p:spPr/>
        <p:txBody>
          <a:bodyPr/>
          <a:lstStyle/>
          <a:p>
            <a:r>
              <a:rPr lang="en-US" dirty="0" smtClean="0"/>
              <a:t>Decompose activity into hierarchical steps</a:t>
            </a:r>
          </a:p>
          <a:p>
            <a:endParaRPr lang="en-US" dirty="0" smtClean="0"/>
          </a:p>
          <a:p>
            <a:r>
              <a:rPr lang="en-US" dirty="0" smtClean="0"/>
              <a:t>Create a hierarchy of tasks</a:t>
            </a:r>
          </a:p>
          <a:p>
            <a:endParaRPr lang="en-US" dirty="0"/>
          </a:p>
          <a:p>
            <a:r>
              <a:rPr lang="en-US" dirty="0" smtClean="0"/>
              <a:t>Create a </a:t>
            </a:r>
            <a:r>
              <a:rPr lang="en-US" b="1" dirty="0" smtClean="0"/>
              <a:t>plan </a:t>
            </a:r>
            <a:r>
              <a:rPr lang="en-US" dirty="0" smtClean="0"/>
              <a:t>for navigating that task</a:t>
            </a:r>
            <a:endParaRPr lang="en-US" dirty="0"/>
          </a:p>
        </p:txBody>
      </p:sp>
    </p:spTree>
    <p:extLst>
      <p:ext uri="{BB962C8B-B14F-4D97-AF65-F5344CB8AC3E}">
        <p14:creationId xmlns:p14="http://schemas.microsoft.com/office/powerpoint/2010/main" val="191849637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HTA practice</a:t>
            </a:r>
            <a:endParaRPr lang="en-US" dirty="0"/>
          </a:p>
        </p:txBody>
      </p:sp>
      <p:sp>
        <p:nvSpPr>
          <p:cNvPr id="3" name="Content Placeholder 2"/>
          <p:cNvSpPr>
            <a:spLocks noGrp="1"/>
          </p:cNvSpPr>
          <p:nvPr>
            <p:ph idx="1"/>
          </p:nvPr>
        </p:nvSpPr>
        <p:spPr/>
        <p:txBody>
          <a:bodyPr/>
          <a:lstStyle/>
          <a:p>
            <a:r>
              <a:rPr lang="en-US" dirty="0" smtClean="0"/>
              <a:t>How do we make a cup of tea?</a:t>
            </a:r>
          </a:p>
          <a:p>
            <a:pPr marL="0" indent="0">
              <a:buNone/>
            </a:pPr>
            <a:endParaRPr lang="en-US" dirty="0"/>
          </a:p>
        </p:txBody>
      </p:sp>
    </p:spTree>
    <p:extLst>
      <p:ext uri="{BB962C8B-B14F-4D97-AF65-F5344CB8AC3E}">
        <p14:creationId xmlns:p14="http://schemas.microsoft.com/office/powerpoint/2010/main" val="41428967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7956"/>
            <a:ext cx="8229600" cy="5748208"/>
          </a:xfrm>
        </p:spPr>
        <p:txBody>
          <a:bodyPr>
            <a:normAutofit lnSpcReduction="10000"/>
          </a:bodyPr>
          <a:lstStyle/>
          <a:p>
            <a:pPr marL="514350" indent="-514350">
              <a:buFont typeface="+mj-lt"/>
              <a:buAutoNum type="arabicPeriod"/>
            </a:pPr>
            <a:r>
              <a:rPr lang="en-US" dirty="0" smtClean="0"/>
              <a:t>Make tea</a:t>
            </a:r>
          </a:p>
          <a:p>
            <a:pPr marL="914400" lvl="1" indent="-514350">
              <a:buFont typeface="+mj-lt"/>
              <a:buAutoNum type="arabicPeriod"/>
            </a:pPr>
            <a:r>
              <a:rPr lang="en-US" dirty="0" smtClean="0"/>
              <a:t>Obtain of pen</a:t>
            </a:r>
          </a:p>
          <a:p>
            <a:pPr marL="914400" lvl="1" indent="-514350">
              <a:buFont typeface="+mj-lt"/>
              <a:buAutoNum type="arabicPeriod"/>
            </a:pPr>
            <a:r>
              <a:rPr lang="en-US" dirty="0" smtClean="0"/>
              <a:t>Boil water</a:t>
            </a:r>
          </a:p>
          <a:p>
            <a:pPr marL="1314450" lvl="2" indent="-514350">
              <a:buFont typeface="+mj-lt"/>
              <a:buAutoNum type="arabicPeriod"/>
            </a:pPr>
            <a:r>
              <a:rPr lang="en-US" dirty="0" smtClean="0"/>
              <a:t>Put water into pan</a:t>
            </a:r>
          </a:p>
          <a:p>
            <a:pPr marL="1314450" lvl="2" indent="-514350">
              <a:buFont typeface="+mj-lt"/>
              <a:buAutoNum type="arabicPeriod"/>
            </a:pPr>
            <a:r>
              <a:rPr lang="en-US" dirty="0" smtClean="0"/>
              <a:t>Apply heat</a:t>
            </a:r>
          </a:p>
          <a:p>
            <a:pPr marL="1771650" lvl="3" indent="-514350">
              <a:buFont typeface="+mj-lt"/>
              <a:buAutoNum type="arabicPeriod"/>
            </a:pPr>
            <a:r>
              <a:rPr lang="en-US" dirty="0" smtClean="0"/>
              <a:t>Put the pan on the stove</a:t>
            </a:r>
          </a:p>
          <a:p>
            <a:pPr marL="1771650" lvl="3" indent="-514350">
              <a:buFont typeface="+mj-lt"/>
              <a:buAutoNum type="arabicPeriod"/>
            </a:pPr>
            <a:r>
              <a:rPr lang="en-US" dirty="0" smtClean="0"/>
              <a:t>Turn on a stove</a:t>
            </a:r>
          </a:p>
          <a:p>
            <a:pPr marL="914400" lvl="1" indent="-514350">
              <a:buFont typeface="+mj-lt"/>
              <a:buAutoNum type="arabicPeriod"/>
            </a:pPr>
            <a:r>
              <a:rPr lang="en-US" dirty="0" smtClean="0"/>
              <a:t>Obtain tea</a:t>
            </a:r>
          </a:p>
          <a:p>
            <a:pPr marL="914400" lvl="1" indent="-514350">
              <a:buFont typeface="+mj-lt"/>
              <a:buAutoNum type="arabicPeriod"/>
            </a:pPr>
            <a:r>
              <a:rPr lang="en-US" dirty="0" smtClean="0"/>
              <a:t>Wait</a:t>
            </a:r>
          </a:p>
          <a:p>
            <a:pPr marL="914400" lvl="1" indent="-514350">
              <a:buFont typeface="+mj-lt"/>
              <a:buAutoNum type="arabicPeriod"/>
            </a:pPr>
            <a:r>
              <a:rPr lang="en-US" dirty="0" smtClean="0"/>
              <a:t>Obtain cup</a:t>
            </a:r>
          </a:p>
          <a:p>
            <a:pPr marL="914400" lvl="1" indent="-514350">
              <a:buFont typeface="+mj-lt"/>
              <a:buAutoNum type="arabicPeriod"/>
            </a:pPr>
            <a:r>
              <a:rPr lang="en-US" dirty="0" smtClean="0"/>
              <a:t>…</a:t>
            </a:r>
          </a:p>
          <a:p>
            <a:pPr marL="914400" lvl="1" indent="-514350">
              <a:buFont typeface="+mj-lt"/>
              <a:buAutoNum type="arabicPeriod"/>
            </a:pPr>
            <a:r>
              <a:rPr lang="en-US" dirty="0" smtClean="0"/>
              <a:t>Drink tea</a:t>
            </a:r>
            <a:endParaRPr lang="en-US" dirty="0"/>
          </a:p>
        </p:txBody>
      </p:sp>
    </p:spTree>
    <p:extLst>
      <p:ext uri="{BB962C8B-B14F-4D97-AF65-F5344CB8AC3E}">
        <p14:creationId xmlns:p14="http://schemas.microsoft.com/office/powerpoint/2010/main" val="83696841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Object 2"/>
          <p:cNvGraphicFramePr>
            <a:graphicFrameLocks noGrp="1" noChangeAspect="1"/>
          </p:cNvGraphicFramePr>
          <p:nvPr>
            <p:extLst>
              <p:ext uri="{D42A27DB-BD31-4B8C-83A1-F6EECF244321}">
                <p14:modId xmlns:p14="http://schemas.microsoft.com/office/powerpoint/2010/main" val="3635566130"/>
              </p:ext>
            </p:extLst>
          </p:nvPr>
        </p:nvGraphicFramePr>
        <p:xfrm>
          <a:off x="0" y="339882"/>
          <a:ext cx="9144000" cy="6116266"/>
        </p:xfrm>
        <a:graphic>
          <a:graphicData uri="http://schemas.openxmlformats.org/presentationml/2006/ole">
            <mc:AlternateContent xmlns:mc="http://schemas.openxmlformats.org/markup-compatibility/2006">
              <mc:Choice xmlns:v="urn:schemas-microsoft-com:vml" Requires="v">
                <p:oleObj spid="_x0000_s1081" name="Bitmap Image" r:id="rId3" imgW="6961905" imgH="4657143" progId="">
                  <p:embed/>
                </p:oleObj>
              </mc:Choice>
              <mc:Fallback>
                <p:oleObj name="Bitmap Image" r:id="rId3" imgW="6961905" imgH="4657143"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9882"/>
                        <a:ext cx="9144000" cy="611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pic>
                </p:oleObj>
              </mc:Fallback>
            </mc:AlternateContent>
          </a:graphicData>
        </a:graphic>
      </p:graphicFrame>
    </p:spTree>
    <p:extLst>
      <p:ext uri="{BB962C8B-B14F-4D97-AF65-F5344CB8AC3E}">
        <p14:creationId xmlns:p14="http://schemas.microsoft.com/office/powerpoint/2010/main" val="239858249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lIns="64291" tIns="32146" rIns="64291" bIns="32146"/>
          <a:lstStyle/>
          <a:p>
            <a:r>
              <a:rPr lang="en-US"/>
              <a:t>But is this good enough?</a:t>
            </a:r>
          </a:p>
        </p:txBody>
      </p:sp>
      <p:sp>
        <p:nvSpPr>
          <p:cNvPr id="700419" name="Rectangle 3"/>
          <p:cNvSpPr>
            <a:spLocks noGrp="1" noChangeArrowheads="1"/>
          </p:cNvSpPr>
          <p:nvPr>
            <p:ph idx="1"/>
          </p:nvPr>
        </p:nvSpPr>
        <p:spPr/>
        <p:txBody>
          <a:bodyPr lIns="64291" tIns="32146" rIns="64291" bIns="32146"/>
          <a:lstStyle/>
          <a:p>
            <a:r>
              <a:rPr lang="en-US"/>
              <a:t>Now that we have our first HTA, we ask “What have we missed or gotten wrong?”</a:t>
            </a:r>
          </a:p>
          <a:p>
            <a:r>
              <a:rPr lang="en-US"/>
              <a:t>Ask experts to look at our HTA, but do they have expert blindspots?</a:t>
            </a:r>
          </a:p>
          <a:p>
            <a:r>
              <a:rPr lang="en-US"/>
              <a:t>We can examine subtasks and think about them in context of whole system.</a:t>
            </a:r>
          </a:p>
          <a:p>
            <a:pPr lvl="1"/>
            <a:r>
              <a:rPr lang="en-US"/>
              <a:t>1.4 says turn off gas, but did we ever turn it on?		</a:t>
            </a:r>
          </a:p>
          <a:p>
            <a:endParaRPr lang="en-US"/>
          </a:p>
          <a:p>
            <a:endParaRPr lang="en-US"/>
          </a:p>
        </p:txBody>
      </p:sp>
    </p:spTree>
    <p:extLst>
      <p:ext uri="{BB962C8B-B14F-4D97-AF65-F5344CB8AC3E}">
        <p14:creationId xmlns:p14="http://schemas.microsoft.com/office/powerpoint/2010/main" val="4096402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19"/>
          <p:cNvPicPr>
            <a:picLocks noChangeAspect="1" noChangeArrowheads="1"/>
          </p:cNvPicPr>
          <p:nvPr/>
        </p:nvPicPr>
        <p:blipFill>
          <a:blip r:embed="rId2"/>
          <a:srcRect/>
          <a:stretch>
            <a:fillRect/>
          </a:stretch>
        </p:blipFill>
        <p:spPr bwMode="auto">
          <a:xfrm>
            <a:off x="608110" y="1"/>
            <a:ext cx="8227365" cy="6857999"/>
          </a:xfrm>
          <a:prstGeom prst="rect">
            <a:avLst/>
          </a:prstGeom>
          <a:noFill/>
          <a:ln>
            <a:miter lim="800000"/>
            <a:headEnd/>
            <a:tailEnd/>
          </a:ln>
        </p:spPr>
      </p:pic>
    </p:spTree>
    <p:extLst>
      <p:ext uri="{BB962C8B-B14F-4D97-AF65-F5344CB8AC3E}">
        <p14:creationId xmlns:p14="http://schemas.microsoft.com/office/powerpoint/2010/main" val="303237506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What can we get from task analysis?</a:t>
            </a:r>
            <a:endParaRPr lang="en-US" sz="3600"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879488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Practice</a:t>
            </a:r>
            <a:endParaRPr lang="en-US" dirty="0"/>
          </a:p>
        </p:txBody>
      </p:sp>
      <p:sp>
        <p:nvSpPr>
          <p:cNvPr id="5" name="Content Placeholder 4"/>
          <p:cNvSpPr>
            <a:spLocks noGrp="1"/>
          </p:cNvSpPr>
          <p:nvPr>
            <p:ph idx="1"/>
          </p:nvPr>
        </p:nvSpPr>
        <p:spPr>
          <a:xfrm>
            <a:off x="457200" y="1600200"/>
            <a:ext cx="8229600" cy="4875434"/>
          </a:xfrm>
        </p:spPr>
        <p:txBody>
          <a:bodyPr>
            <a:normAutofit lnSpcReduction="10000"/>
          </a:bodyPr>
          <a:lstStyle/>
          <a:p>
            <a:r>
              <a:rPr lang="en-US" dirty="0" smtClean="0"/>
              <a:t>Let’s brainstorm users, environment, tasks</a:t>
            </a:r>
          </a:p>
          <a:p>
            <a:endParaRPr lang="en-US" dirty="0"/>
          </a:p>
          <a:p>
            <a:r>
              <a:rPr lang="en-US" b="1" dirty="0" smtClean="0"/>
              <a:t>Users: </a:t>
            </a:r>
            <a:r>
              <a:rPr lang="en-US" dirty="0" smtClean="0"/>
              <a:t>List variables to describe your users (and answers)</a:t>
            </a:r>
          </a:p>
          <a:p>
            <a:endParaRPr lang="en-US" b="1" dirty="0"/>
          </a:p>
          <a:p>
            <a:r>
              <a:rPr lang="en-US" b="1" dirty="0" smtClean="0"/>
              <a:t>Environment: </a:t>
            </a:r>
            <a:r>
              <a:rPr lang="en-US" dirty="0" smtClean="0"/>
              <a:t>List use environments (and design considerations)</a:t>
            </a:r>
          </a:p>
          <a:p>
            <a:endParaRPr lang="en-US" b="1" dirty="0"/>
          </a:p>
          <a:p>
            <a:r>
              <a:rPr lang="en-US" b="1" dirty="0" smtClean="0"/>
              <a:t>Tasks: </a:t>
            </a:r>
            <a:r>
              <a:rPr lang="en-US" dirty="0" smtClean="0"/>
              <a:t>List common tasks</a:t>
            </a:r>
          </a:p>
        </p:txBody>
      </p:sp>
    </p:spTree>
    <p:extLst>
      <p:ext uri="{BB962C8B-B14F-4D97-AF65-F5344CB8AC3E}">
        <p14:creationId xmlns:p14="http://schemas.microsoft.com/office/powerpoint/2010/main" val="27409189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2851" b="12851"/>
          <a:stretch>
            <a:fillRect/>
          </a:stretch>
        </p:blipFill>
        <p:spPr>
          <a:xfrm>
            <a:off x="457200" y="474663"/>
            <a:ext cx="8229600" cy="4525962"/>
          </a:xfrm>
        </p:spPr>
      </p:pic>
      <p:sp>
        <p:nvSpPr>
          <p:cNvPr id="5" name="TextBox 4"/>
          <p:cNvSpPr txBox="1"/>
          <p:nvPr/>
        </p:nvSpPr>
        <p:spPr>
          <a:xfrm>
            <a:off x="457200" y="5626253"/>
            <a:ext cx="3556082" cy="369332"/>
          </a:xfrm>
          <a:prstGeom prst="rect">
            <a:avLst/>
          </a:prstGeom>
          <a:noFill/>
        </p:spPr>
        <p:txBody>
          <a:bodyPr wrap="none" rtlCol="0">
            <a:spAutoFit/>
          </a:bodyPr>
          <a:lstStyle/>
          <a:p>
            <a:r>
              <a:rPr lang="en-US" dirty="0" smtClean="0"/>
              <a:t>Blind Sensory Substitution (via Jake)</a:t>
            </a:r>
            <a:endParaRPr lang="en-US" dirty="0"/>
          </a:p>
        </p:txBody>
      </p:sp>
    </p:spTree>
    <p:extLst>
      <p:ext uri="{BB962C8B-B14F-4D97-AF65-F5344CB8AC3E}">
        <p14:creationId xmlns:p14="http://schemas.microsoft.com/office/powerpoint/2010/main" val="247924663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 before next class</a:t>
            </a:r>
            <a:endParaRPr lang="en-US" dirty="0"/>
          </a:p>
        </p:txBody>
      </p:sp>
      <p:sp>
        <p:nvSpPr>
          <p:cNvPr id="3" name="Content Placeholder 2"/>
          <p:cNvSpPr>
            <a:spLocks noGrp="1"/>
          </p:cNvSpPr>
          <p:nvPr>
            <p:ph idx="1"/>
          </p:nvPr>
        </p:nvSpPr>
        <p:spPr>
          <a:xfrm>
            <a:off x="457200" y="1600200"/>
            <a:ext cx="8229600" cy="4998663"/>
          </a:xfrm>
        </p:spPr>
        <p:txBody>
          <a:bodyPr>
            <a:normAutofit/>
          </a:bodyPr>
          <a:lstStyle/>
          <a:p>
            <a:pPr marL="514350" indent="-514350">
              <a:buFont typeface="+mj-lt"/>
              <a:buAutoNum type="arabicPeriod"/>
            </a:pPr>
            <a:r>
              <a:rPr lang="en-US" dirty="0" smtClean="0"/>
              <a:t>Reading (how to give a killer presentation)</a:t>
            </a:r>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Project </a:t>
            </a:r>
            <a:r>
              <a:rPr lang="en-US" dirty="0" smtClean="0"/>
              <a:t>pitches</a:t>
            </a:r>
          </a:p>
          <a:p>
            <a:pPr marL="914400" lvl="1" indent="-514350"/>
            <a:r>
              <a:rPr lang="en-US" dirty="0" smtClean="0"/>
              <a:t>Preliminary assignments tomorrow</a:t>
            </a:r>
          </a:p>
          <a:p>
            <a:pPr marL="914400" lvl="1" indent="-514350"/>
            <a:r>
              <a:rPr lang="en-US" dirty="0" smtClean="0"/>
              <a:t>Any concerns, contact us ASAP</a:t>
            </a:r>
            <a:endParaRPr lang="en-US" dirty="0" smtClean="0"/>
          </a:p>
        </p:txBody>
      </p:sp>
    </p:spTree>
    <p:extLst>
      <p:ext uri="{BB962C8B-B14F-4D97-AF65-F5344CB8AC3E}">
        <p14:creationId xmlns:p14="http://schemas.microsoft.com/office/powerpoint/2010/main" val="5492795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7731" b="7731"/>
          <a:stretch>
            <a:fillRect/>
          </a:stretch>
        </p:blipFill>
        <p:spPr>
          <a:xfrm>
            <a:off x="457200" y="411163"/>
            <a:ext cx="8229600" cy="4525962"/>
          </a:xfrm>
        </p:spPr>
      </p:pic>
      <p:sp>
        <p:nvSpPr>
          <p:cNvPr id="5" name="TextBox 4"/>
          <p:cNvSpPr txBox="1"/>
          <p:nvPr/>
        </p:nvSpPr>
        <p:spPr>
          <a:xfrm>
            <a:off x="578785" y="5754852"/>
            <a:ext cx="6056763" cy="369332"/>
          </a:xfrm>
          <a:prstGeom prst="rect">
            <a:avLst/>
          </a:prstGeom>
          <a:noFill/>
        </p:spPr>
        <p:txBody>
          <a:bodyPr wrap="square" rtlCol="0">
            <a:spAutoFit/>
          </a:bodyPr>
          <a:lstStyle/>
          <a:p>
            <a:r>
              <a:rPr lang="en-US" dirty="0" smtClean="0"/>
              <a:t>Spritz (via </a:t>
            </a:r>
            <a:r>
              <a:rPr lang="en-US" dirty="0" err="1" smtClean="0"/>
              <a:t>Zhihao</a:t>
            </a:r>
            <a:r>
              <a:rPr lang="en-US" dirty="0" smtClean="0"/>
              <a:t>)							aka RSVP</a:t>
            </a:r>
            <a:endParaRPr lang="en-US" dirty="0"/>
          </a:p>
        </p:txBody>
      </p:sp>
    </p:spTree>
    <p:extLst>
      <p:ext uri="{BB962C8B-B14F-4D97-AF65-F5344CB8AC3E}">
        <p14:creationId xmlns:p14="http://schemas.microsoft.com/office/powerpoint/2010/main" val="18346149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on reading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Designing for radically different types of people (e.g. blind)</a:t>
            </a:r>
          </a:p>
          <a:p>
            <a:endParaRPr lang="en-US" dirty="0"/>
          </a:p>
          <a:p>
            <a:r>
              <a:rPr lang="en-US" dirty="0" smtClean="0"/>
              <a:t>‘Ugh</a:t>
            </a:r>
            <a:r>
              <a:rPr lang="en-US" dirty="0"/>
              <a:t>, this model of people is gross and reductionist. In it, humans aren't humans. They are are "information processing systems" with "input-output channels" and "processing capabilities." It seems like the authors are designing for life inside the Matrix</a:t>
            </a:r>
            <a:r>
              <a:rPr lang="en-US" dirty="0" smtClean="0"/>
              <a:t>.’</a:t>
            </a:r>
            <a:endParaRPr lang="en-US" dirty="0"/>
          </a:p>
        </p:txBody>
      </p:sp>
    </p:spTree>
    <p:extLst>
      <p:ext uri="{BB962C8B-B14F-4D97-AF65-F5344CB8AC3E}">
        <p14:creationId xmlns:p14="http://schemas.microsoft.com/office/powerpoint/2010/main" val="10629448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4688</TotalTime>
  <Words>1509</Words>
  <Application>Microsoft Macintosh PowerPoint</Application>
  <PresentationFormat>On-screen Show (4:3)</PresentationFormat>
  <Paragraphs>257</Paragraphs>
  <Slides>70</Slides>
  <Notes>22</Notes>
  <HiddenSlides>0</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70</vt:i4>
      </vt:variant>
    </vt:vector>
  </HeadingPairs>
  <TitlesOfParts>
    <vt:vector size="73" baseType="lpstr">
      <vt:lpstr>Default Theme</vt:lpstr>
      <vt:lpstr>Black</vt:lpstr>
      <vt:lpstr>Bitmap Image</vt:lpstr>
      <vt:lpstr>Understanding Users CSCI 5839 Fall 2014 – Shaun Kane</vt:lpstr>
      <vt:lpstr>Feedback from class survey</vt:lpstr>
      <vt:lpstr>Seats</vt:lpstr>
      <vt:lpstr>Scheduling</vt:lpstr>
      <vt:lpstr>Group assignment process</vt:lpstr>
      <vt:lpstr>Inspirations</vt:lpstr>
      <vt:lpstr>PowerPoint Presentation</vt:lpstr>
      <vt:lpstr>PowerPoint Presentation</vt:lpstr>
      <vt:lpstr>Comments on reading</vt:lpstr>
      <vt:lpstr>Today</vt:lpstr>
      <vt:lpstr>Humans are interesting</vt:lpstr>
      <vt:lpstr>Aspects of cognition</vt:lpstr>
      <vt:lpstr>Aspects of perception</vt:lpstr>
      <vt:lpstr>Visual perception oddities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 we see this in the wild?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Aspects of perception</vt:lpstr>
      <vt:lpstr>PowerPoint Presentation</vt:lpstr>
      <vt:lpstr>Other aspects of performance</vt:lpstr>
      <vt:lpstr>PowerPoint Presentation</vt:lpstr>
      <vt:lpstr>PowerPoint Presentation</vt:lpstr>
      <vt:lpstr>PowerPoint Presentation</vt:lpstr>
      <vt:lpstr>To summarize (leaving many interesting things out)</vt:lpstr>
      <vt:lpstr>Putting it all together</vt:lpstr>
      <vt:lpstr>PowerPoint Presentation</vt:lpstr>
      <vt:lpstr>PowerPoint Presentation</vt:lpstr>
      <vt:lpstr>PowerPoint Presentation</vt:lpstr>
      <vt:lpstr>Model Human Processor</vt:lpstr>
      <vt:lpstr>PowerPoint Presentation</vt:lpstr>
      <vt:lpstr>PowerPoint Presentation</vt:lpstr>
      <vt:lpstr>Other cognitive models</vt:lpstr>
      <vt:lpstr>Keystroke level model  (Kieras 1993)</vt:lpstr>
      <vt:lpstr>PowerPoint Presentation</vt:lpstr>
      <vt:lpstr>Thoughts on cognitive models</vt:lpstr>
      <vt:lpstr>PowerPoint Presentation</vt:lpstr>
      <vt:lpstr>PowerPoint Presentation</vt:lpstr>
      <vt:lpstr>Who are your users?</vt:lpstr>
      <vt:lpstr>Designing a new wearable device</vt:lpstr>
      <vt:lpstr>A brief list of user characteristics</vt:lpstr>
      <vt:lpstr>How do these affect design?</vt:lpstr>
      <vt:lpstr>Knowledge</vt:lpstr>
      <vt:lpstr>What else we need to know?</vt:lpstr>
      <vt:lpstr>Environmental analysis</vt:lpstr>
      <vt:lpstr>PowerPoint Presentation</vt:lpstr>
      <vt:lpstr>Task analysis</vt:lpstr>
      <vt:lpstr>Hierarchical task analysis (HTA)</vt:lpstr>
      <vt:lpstr>HTA practice</vt:lpstr>
      <vt:lpstr>PowerPoint Presentation</vt:lpstr>
      <vt:lpstr>PowerPoint Presentation</vt:lpstr>
      <vt:lpstr>But is this good enough?</vt:lpstr>
      <vt:lpstr>PowerPoint Presentation</vt:lpstr>
      <vt:lpstr>What can we get from task analysis?</vt:lpstr>
      <vt:lpstr>Practice</vt:lpstr>
      <vt:lpstr>Due before next class</vt:lpstr>
    </vt:vector>
  </TitlesOfParts>
  <Company>UMBC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Hurst</dc:creator>
  <cp:lastModifiedBy>Shaun Kane</cp:lastModifiedBy>
  <cp:revision>562</cp:revision>
  <dcterms:created xsi:type="dcterms:W3CDTF">2013-01-30T18:39:41Z</dcterms:created>
  <dcterms:modified xsi:type="dcterms:W3CDTF">2014-09-09T21:16:30Z</dcterms:modified>
</cp:coreProperties>
</file>